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Lst>
  <p:sldSz cy="5143500" cx="9144000"/>
  <p:notesSz cx="6858000" cy="9144000"/>
  <p:embeddedFontLst>
    <p:embeddedFont>
      <p:font typeface="Raleway"/>
      <p:regular r:id="rId227"/>
      <p:bold r:id="rId228"/>
      <p:italic r:id="rId229"/>
      <p:boldItalic r:id="rId230"/>
    </p:embeddedFont>
    <p:embeddedFont>
      <p:font typeface="Lato"/>
      <p:regular r:id="rId231"/>
      <p:bold r:id="rId232"/>
      <p:italic r:id="rId233"/>
      <p:boldItalic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826C41-2CF0-4391-A55C-D641D5783C79}">
  <a:tblStyle styleId="{A5826C41-2CF0-4391-A55C-D641D5783C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font" Target="fonts/Raleway-bold.fntdata"/><Relationship Id="rId106" Type="http://schemas.openxmlformats.org/officeDocument/2006/relationships/slide" Target="slides/slide99.xml"/><Relationship Id="rId227" Type="http://schemas.openxmlformats.org/officeDocument/2006/relationships/font" Target="fonts/Raleway-regular.fntdata"/><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font" Target="fonts/Raleway-italic.fntdata"/><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Lato-regular.fntdata"/><Relationship Id="rId230" Type="http://schemas.openxmlformats.org/officeDocument/2006/relationships/font" Target="fonts/Raleway-boldItalic.fntdata"/><Relationship Id="rId114" Type="http://schemas.openxmlformats.org/officeDocument/2006/relationships/slide" Target="slides/slide107.xml"/><Relationship Id="rId113" Type="http://schemas.openxmlformats.org/officeDocument/2006/relationships/slide" Target="slides/slide106.xml"/><Relationship Id="rId234" Type="http://schemas.openxmlformats.org/officeDocument/2006/relationships/font" Target="fonts/Lato-boldItalic.fntdata"/><Relationship Id="rId112" Type="http://schemas.openxmlformats.org/officeDocument/2006/relationships/slide" Target="slides/slide105.xml"/><Relationship Id="rId233" Type="http://schemas.openxmlformats.org/officeDocument/2006/relationships/font" Target="fonts/Lato-italic.fntdata"/><Relationship Id="rId111" Type="http://schemas.openxmlformats.org/officeDocument/2006/relationships/slide" Target="slides/slide104.xml"/><Relationship Id="rId232" Type="http://schemas.openxmlformats.org/officeDocument/2006/relationships/font" Target="fonts/Lato-bold.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90018fdc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90018fdc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f9045ef1a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f9045ef1a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9045ef1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9045ef1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045ef1a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045ef1a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0d6378f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0d6378f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90d6378f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90d6378f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90d6378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90d6378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90d6378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90d6378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90d637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f90d637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0d6378f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0d6378f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0d6378f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90d6378f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90018fdc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90018fdc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90d6378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90d6378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90d6378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90d6378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90d6378f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90d6378f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0d6378f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0d6378f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90d6378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f90d6378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90d6378f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f90d6378f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f90d6378f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f90d6378f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90d6378f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f90d6378f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90d6378f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90d6378f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90d6378f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90d6378f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0018fdc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0018fdc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90d6378f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90d6378f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90d6378f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90d6378f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90d6378f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90d6378f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90d6378f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90d6378f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90d6378f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90d6378f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90d6378f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90d6378f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90d6378f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f90d6378f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90d6378f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f90d6378f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90d6378f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90d6378f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90d6378f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90d6378f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8fe353a3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8fe353a3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90d6378f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90d6378f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90d6378f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f90d6378f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f90d6378f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f90d6378f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f90d6378f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f90d6378f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90d6378f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90d6378f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f90d6378f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f90d6378f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90d6378f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f90d6378f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f36b15f8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f36b15f8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f90d6378f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f90d6378f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f36b15f8b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f36b15f8b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8fe353a3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8fe353a3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36b15f8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36b15f8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f36b15f8b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f36b15f8b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f36b15f8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f36b15f8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36b15f8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f36b15f8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36b15f8b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f36b15f8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f36b15f8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f36b15f8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f36b15f8b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f36b15f8b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f36b15f8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f36b15f8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36b15f8b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36b15f8b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f36b15f8b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f36b15f8b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90018fdc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90018fdc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f36b15f8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f36b15f8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f36b15f8b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f36b15f8b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36b15f8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f36b15f8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f36b15f8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f36b15f8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90d6378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f90d6378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36b15f8b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36b15f8b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36b15f8b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f36b15f8b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36b15f8b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f36b15f8b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0d6378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0d6378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36b15f8b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36b15f8b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90018fdc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90018fdc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36b15f8b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36b15f8b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36b15f8b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36b15f8b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90d6378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90d6378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36b15f8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36b15f8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f36b15f8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f36b15f8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36b15f8b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36b15f8b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36b15f8b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36b15f8b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36b15f8b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36b15f8b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f3746caa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f3746caa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f3746caa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f3746caa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90018fdc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90018fdc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f3746caa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f3746caa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f3746caa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f3746caa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f3746caa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f3746caad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3746caa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f3746caa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f3746caa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f3746caa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f90d6378f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f90d6378f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3746caad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3746caad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f3746caa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f3746caa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f3746caa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f3746caa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f90d6378f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f90d6378f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90018fdca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90018fdca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f3746caa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f3746caa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f3746caa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f3746caa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f3746caad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f3746caad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3746caa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3746caa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f3746caa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f3746caa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f9045ef1a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f9045ef1a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3746caad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3746caad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f3746caa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f3746caa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f3746caad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f3746caad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f9045ef1a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f9045ef1a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90018fdc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90018fdc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3746caad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f3746caad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f3746caad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f3746caad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f3746caad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f3746caad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f9045ef1a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f9045ef1a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3746caad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3746caad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f3746caad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f3746caad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f3746caad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f3746caad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f3746caad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f3746caad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3746caad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3746caad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f3746caad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f3746caad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0018fdc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90018fdc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90018fdc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90018fdc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f3746caad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f3746caad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f3746caad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f3746caad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f3746caad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f3746caad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f3746caad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f3746caad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f8fe353a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f8fe353a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f8fe353a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f8fe353a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8fe353a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8fe353a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f8fe353a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f8fe353a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f9045ef1a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f9045ef1a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f8fe353a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f8fe353a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0018fdc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0018fdc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8fe353a3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f8fe353a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3746caad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f3746caad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8fe353a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f8fe353a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f8fe353a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f8fe353a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8fe353a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f8fe353a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f8fe353a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f8fe353a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8fe353a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8fe353a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f8fe353a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f8fe353a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f8fe353a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f8fe353a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f8fe353a3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f8fe353a3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90018fdc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90018fdc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90018fdc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90018fdc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90018fdc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90018fdc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90018fdc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90018fdc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90018fdc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90018fdc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90018fdca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90018fdca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90018fdc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90018fdc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36b15f8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36b15f8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90018fdc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90018fdc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6b15f8b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6b15f8b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6b15f8b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36b15f8b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36b15f8b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36b15f8b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6b15f8b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6b15f8b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6b15f8b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6b15f8b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36b15f8b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36b15f8b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36b15f8b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36b15f8b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36b15f8b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36b15f8b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36b15f8b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36b15f8b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36b15f8b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36b15f8b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90018fdc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90018fdc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36b15f8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36b15f8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36b15f8b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36b15f8b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36b15f8b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36b15f8b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36b15f8b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36b15f8b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90018fdc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90018fdc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90018fdc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90018fdc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90018fdc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90018fdc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90018fdca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90018fdca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90018fdca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90018fdca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90018fdca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90018fdca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90018fdc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90018fdc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90018fdc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90018fdc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90018fdc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90018fdc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90018fdc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90018fdc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90018fdc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90018fdc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9045ef1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9045ef1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9045ef1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9045ef1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9045ef1a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9045ef1a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9045ef1a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9045ef1a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9045ef1a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9045ef1a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9045ef1a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9045ef1a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90018fdc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90018fdc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9045ef1a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9045ef1a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9045ef1a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9045ef1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9045ef1a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9045ef1a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9045ef1a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9045ef1a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9045ef1a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9045ef1a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9045ef1a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9045ef1a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9045ef1a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9045ef1a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9045ef1a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9045ef1a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9045ef1a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9045ef1a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9045ef1a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9045ef1a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90018fdc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90018fdc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36b15f8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f36b15f8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36b15f8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36b15f8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36b15f8b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36b15f8b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36b15f8b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36b15f8b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36b15f8b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36b15f8b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6b15f8b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36b15f8b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36b15f8b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36b15f8b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36b15f8b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36b15f8b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8fe353a3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8fe353a3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8fe353a3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8fe353a3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90018fdc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90018fdc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8fe353a3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8fe353a3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8fe353a3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8fe353a3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8fe353a3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8fe353a3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9045ef1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9045ef1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9045ef1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f9045ef1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045ef1a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045ef1a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045ef1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045ef1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9045ef1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9045ef1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9045ef1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9045ef1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9045ef1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f9045ef1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90018fdc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90018fdc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045ef1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045ef1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90d6378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90d6378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90d6378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90d6378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90d6378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90d6378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90d6378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90d6378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9045ef1a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9045ef1a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045ef1a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045ef1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9045ef1a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f9045ef1a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9045ef1a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9045ef1a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045ef1a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045ef1a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36.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hyperlink" Target="https://api.dart.dev/stable/2.14.4/dart-core/Object-class.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7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hyperlink" Target="https://dart-lang.github.io/linter/lints/unnecessary_getters_setters.htm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6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6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5.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8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6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8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hyperlink" Target="https://api.dart.dev/stable/2.14.4/dart-core/Object/noSuchMethod.html" TargetMode="External"/><Relationship Id="rId4" Type="http://schemas.openxmlformats.org/officeDocument/2006/relationships/hyperlink" Target="https://api.dart.dev/stable/2.14.4/dart-core/Invocation-class.html"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9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hyperlink" Target="https://dart.dev/guides/language/effective-dart/design#prefer-inline-function-types-over-typedef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8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8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9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 Id="rId3" Type="http://schemas.openxmlformats.org/officeDocument/2006/relationships/image" Target="../media/image8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hyperlink" Target="https://api.dart.dev/stable/2.14.4/dart-core/Exception-class.html"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9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 Id="rId3" Type="http://schemas.openxmlformats.org/officeDocument/2006/relationships/image" Target="../media/image9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 Id="rId3" Type="http://schemas.openxmlformats.org/officeDocument/2006/relationships/image" Target="../media/image9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8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 Id="rId3" Type="http://schemas.openxmlformats.org/officeDocument/2006/relationships/hyperlink" Target="https://api.dart.dev/stable/2.14.4/dart-core/StackTrace-class.html"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10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hyperlink" Target="https://api.dart.dev/stable/2.14.4/dart-core/Error-clas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9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 Id="rId3" Type="http://schemas.openxmlformats.org/officeDocument/2006/relationships/image" Target="../media/image9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2.png"/><Relationship Id="rId4"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Dart</a:t>
            </a:r>
            <a:endParaRPr/>
          </a:p>
          <a:p>
            <a:pPr indent="0" lvl="0" marL="0" rtl="0" algn="l">
              <a:spcBef>
                <a:spcPts val="0"/>
              </a:spcBef>
              <a:spcAft>
                <a:spcPts val="0"/>
              </a:spcAft>
              <a:buNone/>
            </a:pPr>
            <a:r>
              <a:rPr lang="id"/>
              <a:t>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736" name="Google Shape;736;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hanya untuk mengakses method atau field yang ada di parent class, kata kunci super juga bisa digunakan untuk mengakses constructor</a:t>
            </a:r>
            <a:endParaRPr/>
          </a:p>
          <a:p>
            <a:pPr indent="-311150" lvl="0" marL="457200" rtl="0" algn="l">
              <a:spcBef>
                <a:spcPts val="0"/>
              </a:spcBef>
              <a:spcAft>
                <a:spcPts val="0"/>
              </a:spcAft>
              <a:buSzPts val="1300"/>
              <a:buChar char="●"/>
            </a:pPr>
            <a:r>
              <a:rPr lang="id"/>
              <a:t>Namun syaratnya untuk mengakses parent class constructor, kita harus mengaksesnya di dalam class child constructor</a:t>
            </a:r>
            <a:endParaRPr/>
          </a:p>
          <a:p>
            <a:pPr indent="-311150" lvl="0" marL="457200" rtl="0" algn="l">
              <a:spcBef>
                <a:spcPts val="0"/>
              </a:spcBef>
              <a:spcAft>
                <a:spcPts val="0"/>
              </a:spcAft>
              <a:buSzPts val="1300"/>
              <a:buChar char="●"/>
            </a:pPr>
            <a:r>
              <a:rPr lang="id"/>
              <a:t>Memanggil super constructor hanya bisa dilakukan dalam bentuk Redirecting Constructor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a:t>
            </a:r>
            <a:endParaRPr/>
          </a:p>
        </p:txBody>
      </p:sp>
      <p:pic>
        <p:nvPicPr>
          <p:cNvPr id="742" name="Google Shape;742;p125"/>
          <p:cNvPicPr preferRelativeResize="0"/>
          <p:nvPr/>
        </p:nvPicPr>
        <p:blipFill>
          <a:blip r:embed="rId3">
            <a:alphaModFix/>
          </a:blip>
          <a:stretch>
            <a:fillRect/>
          </a:stretch>
        </p:blipFill>
        <p:spPr>
          <a:xfrm>
            <a:off x="152400" y="2006250"/>
            <a:ext cx="3322625" cy="2215075"/>
          </a:xfrm>
          <a:prstGeom prst="rect">
            <a:avLst/>
          </a:prstGeom>
          <a:noFill/>
          <a:ln>
            <a:noFill/>
          </a:ln>
        </p:spPr>
      </p:pic>
      <p:pic>
        <p:nvPicPr>
          <p:cNvPr id="743" name="Google Shape;743;p125"/>
          <p:cNvPicPr preferRelativeResize="0"/>
          <p:nvPr/>
        </p:nvPicPr>
        <p:blipFill>
          <a:blip r:embed="rId4">
            <a:alphaModFix/>
          </a:blip>
          <a:stretch>
            <a:fillRect/>
          </a:stretch>
        </p:blipFill>
        <p:spPr>
          <a:xfrm>
            <a:off x="3475025" y="2006250"/>
            <a:ext cx="5456850" cy="181440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Super Constructor</a:t>
            </a:r>
            <a:endParaRPr/>
          </a:p>
        </p:txBody>
      </p:sp>
      <p:pic>
        <p:nvPicPr>
          <p:cNvPr id="749" name="Google Shape;749;p126"/>
          <p:cNvPicPr preferRelativeResize="0"/>
          <p:nvPr/>
        </p:nvPicPr>
        <p:blipFill>
          <a:blip r:embed="rId3">
            <a:alphaModFix/>
          </a:blip>
          <a:stretch>
            <a:fillRect/>
          </a:stretch>
        </p:blipFill>
        <p:spPr>
          <a:xfrm>
            <a:off x="152400" y="2006250"/>
            <a:ext cx="8839201" cy="226526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Class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Class</a:t>
            </a:r>
            <a:endParaRPr/>
          </a:p>
        </p:txBody>
      </p:sp>
      <p:sp>
        <p:nvSpPr>
          <p:cNvPr id="760" name="Google Shape;76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t>
            </a:r>
            <a:r>
              <a:rPr lang="id"/>
              <a:t>etiap class yang kita buat secara otomatis adalah turunan dari class Object, kecuali null</a:t>
            </a:r>
            <a:endParaRPr/>
          </a:p>
          <a:p>
            <a:pPr indent="-311150" lvl="0" marL="457200" rtl="0" algn="l">
              <a:spcBef>
                <a:spcPts val="0"/>
              </a:spcBef>
              <a:spcAft>
                <a:spcPts val="0"/>
              </a:spcAft>
              <a:buSzPts val="1300"/>
              <a:buChar char="●"/>
            </a:pPr>
            <a:r>
              <a:rPr lang="id"/>
              <a:t>Walaupun tidak secara langsung kita eksplisit menyebutkan extends Object, tapi secara otomatis akan membuat class kita extends Object</a:t>
            </a:r>
            <a:endParaRPr/>
          </a:p>
          <a:p>
            <a:pPr indent="-311150" lvl="0" marL="457200" rtl="0" algn="l">
              <a:spcBef>
                <a:spcPts val="0"/>
              </a:spcBef>
              <a:spcAft>
                <a:spcPts val="0"/>
              </a:spcAft>
              <a:buSzPts val="1300"/>
              <a:buChar char="●"/>
            </a:pPr>
            <a:r>
              <a:rPr lang="id"/>
              <a:t>Bisa dikatakan class Object adalah superclass untuk semua class</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https://api.dart.dev/stable/2.14.4/dart-core/Object-class.html</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Isi Class Object</a:t>
            </a:r>
            <a:endParaRPr/>
          </a:p>
        </p:txBody>
      </p:sp>
      <p:pic>
        <p:nvPicPr>
          <p:cNvPr id="766" name="Google Shape;766;p129"/>
          <p:cNvPicPr preferRelativeResize="0"/>
          <p:nvPr/>
        </p:nvPicPr>
        <p:blipFill>
          <a:blip r:embed="rId3">
            <a:alphaModFix/>
          </a:blip>
          <a:stretch>
            <a:fillRect/>
          </a:stretch>
        </p:blipFill>
        <p:spPr>
          <a:xfrm>
            <a:off x="152400" y="2006250"/>
            <a:ext cx="8270748"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Class Object Method</a:t>
            </a:r>
            <a:endParaRPr/>
          </a:p>
        </p:txBody>
      </p:sp>
      <p:pic>
        <p:nvPicPr>
          <p:cNvPr id="772" name="Google Shape;772;p130"/>
          <p:cNvPicPr preferRelativeResize="0"/>
          <p:nvPr/>
        </p:nvPicPr>
        <p:blipFill>
          <a:blip r:embed="rId3">
            <a:alphaModFix/>
          </a:blip>
          <a:stretch>
            <a:fillRect/>
          </a:stretch>
        </p:blipFill>
        <p:spPr>
          <a:xfrm>
            <a:off x="152400" y="2006250"/>
            <a:ext cx="8839203" cy="274150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783" name="Google Shape;78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789" name="Google Shape;789;p133"/>
          <p:cNvPicPr preferRelativeResize="0"/>
          <p:nvPr/>
        </p:nvPicPr>
        <p:blipFill>
          <a:blip r:embed="rId3">
            <a:alphaModFix/>
          </a:blip>
          <a:stretch>
            <a:fillRect/>
          </a:stretch>
        </p:blipFill>
        <p:spPr>
          <a:xfrm>
            <a:off x="152400" y="2006250"/>
            <a:ext cx="722746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795" name="Google Shape;795;p134"/>
          <p:cNvPicPr preferRelativeResize="0"/>
          <p:nvPr/>
        </p:nvPicPr>
        <p:blipFill>
          <a:blip r:embed="rId3">
            <a:alphaModFix/>
          </a:blip>
          <a:stretch>
            <a:fillRect/>
          </a:stretch>
        </p:blipFill>
        <p:spPr>
          <a:xfrm>
            <a:off x="152400" y="2006250"/>
            <a:ext cx="8794868"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Polymorphism</a:t>
            </a:r>
            <a:endParaRPr/>
          </a:p>
        </p:txBody>
      </p:sp>
      <p:pic>
        <p:nvPicPr>
          <p:cNvPr id="801" name="Google Shape;801;p135"/>
          <p:cNvPicPr preferRelativeResize="0"/>
          <p:nvPr/>
        </p:nvPicPr>
        <p:blipFill>
          <a:blip r:embed="rId3">
            <a:alphaModFix/>
          </a:blip>
          <a:stretch>
            <a:fillRect/>
          </a:stretch>
        </p:blipFill>
        <p:spPr>
          <a:xfrm>
            <a:off x="152400" y="2006250"/>
            <a:ext cx="8839200" cy="266792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812" name="Google Shape;81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menggunakan polimorfisme, kadang kita ingin melakukan konversi tipe data ke tipe data aslinya</a:t>
            </a:r>
            <a:endParaRPr/>
          </a:p>
          <a:p>
            <a:pPr indent="-311150" lvl="0" marL="457200" rtl="0" algn="l">
              <a:spcBef>
                <a:spcPts val="0"/>
              </a:spcBef>
              <a:spcAft>
                <a:spcPts val="0"/>
              </a:spcAft>
              <a:buSzPts val="1300"/>
              <a:buChar char="●"/>
            </a:pPr>
            <a:r>
              <a:rPr lang="id"/>
              <a:t>Namun agar aman, sebelum melakukan konversi, pastikan kita melakukan type check (pengecekan tipe data), dengan menggunakan kata kunci is</a:t>
            </a:r>
            <a:endParaRPr/>
          </a:p>
          <a:p>
            <a:pPr indent="-311150" lvl="0" marL="457200" rtl="0" algn="l">
              <a:spcBef>
                <a:spcPts val="0"/>
              </a:spcBef>
              <a:spcAft>
                <a:spcPts val="0"/>
              </a:spcAft>
              <a:buSzPts val="1300"/>
              <a:buChar char="●"/>
            </a:pPr>
            <a:r>
              <a:rPr lang="id"/>
              <a:t>Hasil operator is adalah boolean, true jika tipe data sesuai, false jika tidak sesuai</a:t>
            </a:r>
            <a:endParaRPr/>
          </a:p>
          <a:p>
            <a:pPr indent="-311150" lvl="0" marL="457200" rtl="0" algn="l">
              <a:spcBef>
                <a:spcPts val="0"/>
              </a:spcBef>
              <a:spcAft>
                <a:spcPts val="0"/>
              </a:spcAft>
              <a:buSzPts val="1300"/>
              <a:buChar char="●"/>
            </a:pPr>
            <a:r>
              <a:rPr lang="id"/>
              <a:t>Untuk melakukan konversi tipe data Object, kita bisa gunakan kata kunci as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818" name="Google Shape;818;p138"/>
          <p:cNvPicPr preferRelativeResize="0"/>
          <p:nvPr/>
        </p:nvPicPr>
        <p:blipFill>
          <a:blip r:embed="rId3">
            <a:alphaModFix/>
          </a:blip>
          <a:stretch>
            <a:fillRect/>
          </a:stretch>
        </p:blipFill>
        <p:spPr>
          <a:xfrm>
            <a:off x="152400" y="2006250"/>
            <a:ext cx="8643628" cy="2984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829" name="Google Shape;829;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Import adalah kemampuan untuk menggunakan class, function atau variable yang berada di file yang berbeda</a:t>
            </a:r>
            <a:endParaRPr/>
          </a:p>
          <a:p>
            <a:pPr indent="-311150" lvl="0" marL="457200" rtl="0" algn="l">
              <a:spcBef>
                <a:spcPts val="0"/>
              </a:spcBef>
              <a:spcAft>
                <a:spcPts val="0"/>
              </a:spcAft>
              <a:buSzPts val="1300"/>
              <a:buChar char="●"/>
            </a:pPr>
            <a:r>
              <a:rPr lang="id"/>
              <a:t>Import sangat cocok digunakan ketika kode program kita sudah banyak dan ditempatkan di bayak file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Category di data/category.dart</a:t>
            </a:r>
            <a:endParaRPr/>
          </a:p>
        </p:txBody>
      </p:sp>
      <p:pic>
        <p:nvPicPr>
          <p:cNvPr id="835" name="Google Shape;835;p141"/>
          <p:cNvPicPr preferRelativeResize="0"/>
          <p:nvPr/>
        </p:nvPicPr>
        <p:blipFill>
          <a:blip r:embed="rId3">
            <a:alphaModFix/>
          </a:blip>
          <a:stretch>
            <a:fillRect/>
          </a:stretch>
        </p:blipFill>
        <p:spPr>
          <a:xfrm>
            <a:off x="152400" y="2006250"/>
            <a:ext cx="8839199" cy="26672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841" name="Google Shape;841;p142"/>
          <p:cNvPicPr preferRelativeResize="0"/>
          <p:nvPr/>
        </p:nvPicPr>
        <p:blipFill>
          <a:blip r:embed="rId3">
            <a:alphaModFix/>
          </a:blip>
          <a:stretch>
            <a:fillRect/>
          </a:stretch>
        </p:blipFill>
        <p:spPr>
          <a:xfrm>
            <a:off x="152400" y="2006250"/>
            <a:ext cx="8839203" cy="273909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852" name="Google Shape;852;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Dengan demikian abstract class bisa kita gunakan sebagai kontrak untuk class child</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858" name="Google Shape;858;p145"/>
          <p:cNvPicPr preferRelativeResize="0"/>
          <p:nvPr/>
        </p:nvPicPr>
        <p:blipFill>
          <a:blip r:embed="rId3">
            <a:alphaModFix/>
          </a:blip>
          <a:stretch>
            <a:fillRect/>
          </a:stretch>
        </p:blipFill>
        <p:spPr>
          <a:xfrm>
            <a:off x="152400" y="2006250"/>
            <a:ext cx="8656065"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864" name="Google Shape;864;p146"/>
          <p:cNvPicPr preferRelativeResize="0"/>
          <p:nvPr/>
        </p:nvPicPr>
        <p:blipFill>
          <a:blip r:embed="rId3">
            <a:alphaModFix/>
          </a:blip>
          <a:stretch>
            <a:fillRect/>
          </a:stretch>
        </p:blipFill>
        <p:spPr>
          <a:xfrm>
            <a:off x="152400" y="2006250"/>
            <a:ext cx="8839199" cy="284529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
        <p:nvSpPr>
          <p:cNvPr id="875" name="Google Shape;875;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method juga di dalam class abstract tersebut</a:t>
            </a:r>
            <a:endParaRPr/>
          </a:p>
          <a:p>
            <a:pPr indent="-311150" lvl="0" marL="457200" rtl="0" algn="l">
              <a:spcBef>
                <a:spcPts val="0"/>
              </a:spcBef>
              <a:spcAft>
                <a:spcPts val="0"/>
              </a:spcAft>
              <a:buSzPts val="1300"/>
              <a:buChar char="●"/>
            </a:pPr>
            <a:r>
              <a:rPr lang="id"/>
              <a:t>Saat kita membuat sebuah abstract method, kita tidak boleh membuat block method untuk method tersebut</a:t>
            </a:r>
            <a:endParaRPr/>
          </a:p>
          <a:p>
            <a:pPr indent="-311150" lvl="0" marL="457200" rtl="0" algn="l">
              <a:spcBef>
                <a:spcPts val="0"/>
              </a:spcBef>
              <a:spcAft>
                <a:spcPts val="0"/>
              </a:spcAft>
              <a:buSzPts val="1300"/>
              <a:buChar char="●"/>
            </a:pPr>
            <a:r>
              <a:rPr lang="id"/>
              <a:t>Artinya, abstract method wajib di override di class child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Method</a:t>
            </a:r>
            <a:endParaRPr/>
          </a:p>
        </p:txBody>
      </p:sp>
      <p:pic>
        <p:nvPicPr>
          <p:cNvPr id="881" name="Google Shape;881;p149"/>
          <p:cNvPicPr preferRelativeResize="0"/>
          <p:nvPr/>
        </p:nvPicPr>
        <p:blipFill>
          <a:blip r:embed="rId3">
            <a:alphaModFix/>
          </a:blip>
          <a:stretch>
            <a:fillRect/>
          </a:stretch>
        </p:blipFill>
        <p:spPr>
          <a:xfrm>
            <a:off x="152400" y="2006250"/>
            <a:ext cx="7473346"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Method</a:t>
            </a:r>
            <a:endParaRPr/>
          </a:p>
        </p:txBody>
      </p:sp>
      <p:pic>
        <p:nvPicPr>
          <p:cNvPr id="887" name="Google Shape;887;p150"/>
          <p:cNvPicPr preferRelativeResize="0"/>
          <p:nvPr/>
        </p:nvPicPr>
        <p:blipFill>
          <a:blip r:embed="rId3">
            <a:alphaModFix/>
          </a:blip>
          <a:stretch>
            <a:fillRect/>
          </a:stretch>
        </p:blipFill>
        <p:spPr>
          <a:xfrm>
            <a:off x="152400" y="2006250"/>
            <a:ext cx="8839200" cy="271417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Modifier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Modifier</a:t>
            </a:r>
            <a:endParaRPr/>
          </a:p>
        </p:txBody>
      </p:sp>
      <p:sp>
        <p:nvSpPr>
          <p:cNvPr id="898" name="Google Shape;898;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Field atau Method dalam sebuah class, maka semua Field dan Method tersebut bisa diakses oleh siapa saja</a:t>
            </a:r>
            <a:endParaRPr/>
          </a:p>
          <a:p>
            <a:pPr indent="-311150" lvl="0" marL="457200" rtl="0" algn="l">
              <a:spcBef>
                <a:spcPts val="0"/>
              </a:spcBef>
              <a:spcAft>
                <a:spcPts val="0"/>
              </a:spcAft>
              <a:buSzPts val="1300"/>
              <a:buChar char="●"/>
            </a:pPr>
            <a:r>
              <a:rPr lang="id"/>
              <a:t>Kadang-kadang kita ingin menyembunyikan Field atau Method</a:t>
            </a:r>
            <a:endParaRPr/>
          </a:p>
          <a:p>
            <a:pPr indent="-311150" lvl="0" marL="457200" rtl="0" algn="l">
              <a:spcBef>
                <a:spcPts val="0"/>
              </a:spcBef>
              <a:spcAft>
                <a:spcPts val="0"/>
              </a:spcAft>
              <a:buSzPts val="1300"/>
              <a:buChar char="●"/>
            </a:pPr>
            <a:r>
              <a:rPr lang="id"/>
              <a:t>Untuk menyembunyikan akses Field atau Method, kita bisa menambahkan _ (underscore) di awal Field atau Method nya</a:t>
            </a:r>
            <a:endParaRPr/>
          </a:p>
          <a:p>
            <a:pPr indent="-311150" lvl="0" marL="457200" rtl="0" algn="l">
              <a:spcBef>
                <a:spcPts val="0"/>
              </a:spcBef>
              <a:spcAft>
                <a:spcPts val="0"/>
              </a:spcAft>
              <a:buSzPts val="1300"/>
              <a:buChar char="●"/>
            </a:pPr>
            <a:r>
              <a:rPr lang="id"/>
              <a:t>Secara otomatis Field atau Method tersebut, hanya bisa di akses dari file tersebut, dan artinya tidak bisa diakses dari luar file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Access Modifier</a:t>
            </a:r>
            <a:endParaRPr/>
          </a:p>
        </p:txBody>
      </p:sp>
      <p:pic>
        <p:nvPicPr>
          <p:cNvPr id="904" name="Google Shape;904;p153"/>
          <p:cNvPicPr preferRelativeResize="0"/>
          <p:nvPr/>
        </p:nvPicPr>
        <p:blipFill>
          <a:blip r:embed="rId3">
            <a:alphaModFix/>
          </a:blip>
          <a:stretch>
            <a:fillRect/>
          </a:stretch>
        </p:blipFill>
        <p:spPr>
          <a:xfrm>
            <a:off x="152400" y="2006250"/>
            <a:ext cx="8839202" cy="28900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create belajar_dart_oop</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Access Modifier</a:t>
            </a:r>
            <a:endParaRPr/>
          </a:p>
        </p:txBody>
      </p:sp>
      <p:pic>
        <p:nvPicPr>
          <p:cNvPr id="910" name="Google Shape;910;p154"/>
          <p:cNvPicPr preferRelativeResize="0"/>
          <p:nvPr/>
        </p:nvPicPr>
        <p:blipFill>
          <a:blip r:embed="rId3">
            <a:alphaModFix/>
          </a:blip>
          <a:stretch>
            <a:fillRect/>
          </a:stretch>
        </p:blipFill>
        <p:spPr>
          <a:xfrm>
            <a:off x="152400" y="2006250"/>
            <a:ext cx="8839200" cy="259900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921" name="Google Shape;921;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field yang tidak bisa diakses dari luar</a:t>
            </a:r>
            <a:endParaRPr/>
          </a:p>
          <a:p>
            <a:pPr indent="-311150" lvl="0" marL="457200" rtl="0" algn="l">
              <a:spcBef>
                <a:spcPts val="0"/>
              </a:spcBef>
              <a:spcAft>
                <a:spcPts val="0"/>
              </a:spcAft>
              <a:buSzPts val="1300"/>
              <a:buChar char="●"/>
            </a:pPr>
            <a:r>
              <a:rPr lang="id"/>
              <a:t>Agar bisa diubah, kita akan menyediakan method untuk mengubah dan mendapatkan field tersebut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927" name="Google Shape;927;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t>
            </a:r>
            <a:r>
              <a:rPr lang="id"/>
              <a:t>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a:p>
            <a:pPr indent="-311150" lvl="0" marL="457200" rtl="0" algn="l">
              <a:spcBef>
                <a:spcPts val="0"/>
              </a:spcBef>
              <a:spcAft>
                <a:spcPts val="0"/>
              </a:spcAft>
              <a:buSzPts val="1300"/>
              <a:buChar char="●"/>
            </a:pPr>
            <a:r>
              <a:rPr lang="id"/>
              <a:t>Untuk Getter, kita bisa menggunakan kata kunci get</a:t>
            </a:r>
            <a:endParaRPr/>
          </a:p>
          <a:p>
            <a:pPr indent="-311150" lvl="0" marL="457200" rtl="0" algn="l">
              <a:spcBef>
                <a:spcPts val="0"/>
              </a:spcBef>
              <a:spcAft>
                <a:spcPts val="0"/>
              </a:spcAft>
              <a:buSzPts val="1300"/>
              <a:buChar char="●"/>
            </a:pPr>
            <a:r>
              <a:rPr lang="id"/>
              <a:t>Untuk Setter, kita bisa menggunakan kata kunci set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933" name="Google Shape;933;p158"/>
          <p:cNvPicPr preferRelativeResize="0"/>
          <p:nvPr/>
        </p:nvPicPr>
        <p:blipFill>
          <a:blip r:embed="rId3">
            <a:alphaModFix/>
          </a:blip>
          <a:stretch>
            <a:fillRect/>
          </a:stretch>
        </p:blipFill>
        <p:spPr>
          <a:xfrm>
            <a:off x="152400" y="2006250"/>
            <a:ext cx="7774496"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Body</a:t>
            </a:r>
            <a:endParaRPr/>
          </a:p>
        </p:txBody>
      </p:sp>
      <p:sp>
        <p:nvSpPr>
          <p:cNvPr id="939" name="Google Shape;939;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Getter dan Setter yang kita buat isinya hanya mengambil dan mengubah field, disarankan untuk menggunakan Expression Body</a:t>
            </a:r>
            <a:endParaRPr/>
          </a:p>
          <a:p>
            <a:pPr indent="-311150" lvl="0" marL="457200" rtl="0" algn="l">
              <a:spcBef>
                <a:spcPts val="0"/>
              </a:spcBef>
              <a:spcAft>
                <a:spcPts val="0"/>
              </a:spcAft>
              <a:buSzPts val="1300"/>
              <a:buChar char="●"/>
            </a:pPr>
            <a:r>
              <a:rPr lang="id"/>
              <a:t>Cara membuat Expression Body mirip seperti Anonymous Function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 Expression Body</a:t>
            </a:r>
            <a:endParaRPr/>
          </a:p>
        </p:txBody>
      </p:sp>
      <p:pic>
        <p:nvPicPr>
          <p:cNvPr id="945" name="Google Shape;945;p160"/>
          <p:cNvPicPr preferRelativeResize="0"/>
          <p:nvPr/>
        </p:nvPicPr>
        <p:blipFill>
          <a:blip r:embed="rId3">
            <a:alphaModFix/>
          </a:blip>
          <a:stretch>
            <a:fillRect/>
          </a:stretch>
        </p:blipFill>
        <p:spPr>
          <a:xfrm>
            <a:off x="152400" y="2006250"/>
            <a:ext cx="7473100"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Yang Tidak Perlu</a:t>
            </a:r>
            <a:endParaRPr/>
          </a:p>
        </p:txBody>
      </p:sp>
      <p:sp>
        <p:nvSpPr>
          <p:cNvPr id="951" name="Google Shape;951;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seperti Java atau C#, penggunaan Getter dan Setter sudah menjadi sesuatu yang sangat lumrah, hal ini karena mengakses Field dan Method sangatlah berbeda, oleh karena itu dari awal selalu dibuat Getter dan Setter</a:t>
            </a:r>
            <a:endParaRPr/>
          </a:p>
          <a:p>
            <a:pPr indent="-311150" lvl="0" marL="457200" rtl="0" algn="l">
              <a:spcBef>
                <a:spcPts val="0"/>
              </a:spcBef>
              <a:spcAft>
                <a:spcPts val="0"/>
              </a:spcAft>
              <a:buSzPts val="1300"/>
              <a:buChar char="●"/>
            </a:pPr>
            <a:r>
              <a:rPr lang="id"/>
              <a:t>Di Dart, hal ini tidak berlaku, jika isi Getter dan Setter hanya melakukan redirect data ke Field, disarankan tidak perlu menggunakan Getter dan Setter, cukup langsung saja menggunakan Field</a:t>
            </a:r>
            <a:endParaRPr/>
          </a:p>
          <a:p>
            <a:pPr indent="-311150" lvl="0" marL="457200" rtl="0" algn="l">
              <a:spcBef>
                <a:spcPts val="0"/>
              </a:spcBef>
              <a:spcAft>
                <a:spcPts val="0"/>
              </a:spcAft>
              <a:buSzPts val="1300"/>
              <a:buChar char="●"/>
            </a:pPr>
            <a:r>
              <a:rPr lang="id"/>
              <a:t>Hal ini dikarenakan dalam Dart, jika kedepannya kita ingin menambah Getter dan Setter, kita bisa tambahkan, tanpa harus mengubah kode client</a:t>
            </a:r>
            <a:endParaRPr/>
          </a:p>
          <a:p>
            <a:pPr indent="-311150" lvl="0" marL="457200" rtl="0" algn="l">
              <a:spcBef>
                <a:spcPts val="0"/>
              </a:spcBef>
              <a:spcAft>
                <a:spcPts val="0"/>
              </a:spcAft>
              <a:buSzPts val="1300"/>
              <a:buChar char="●"/>
            </a:pPr>
            <a:r>
              <a:rPr lang="id" u="sng">
                <a:solidFill>
                  <a:schemeClr val="hlink"/>
                </a:solidFill>
                <a:hlinkClick r:id="rId3"/>
              </a:rPr>
              <a:t>https://dart-lang.github.io/linter/lints/unnecessary_getters_setters.html</a:t>
            </a:r>
            <a:r>
              <a:rPr lang="id"/>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957" name="Google Shape;957;p162"/>
          <p:cNvPicPr preferRelativeResize="0"/>
          <p:nvPr/>
        </p:nvPicPr>
        <p:blipFill>
          <a:blip r:embed="rId3">
            <a:alphaModFix/>
          </a:blip>
          <a:stretch>
            <a:fillRect/>
          </a:stretch>
        </p:blipFill>
        <p:spPr>
          <a:xfrm>
            <a:off x="152400" y="2006250"/>
            <a:ext cx="8265736" cy="298484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968" name="Google Shape;968;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Interface</a:t>
            </a:r>
            <a:endParaRPr/>
          </a:p>
        </p:txBody>
      </p:sp>
      <p:sp>
        <p:nvSpPr>
          <p:cNvPr id="974" name="Google Shape;974;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sangat berbeda di Dart dan bahasa pemrograman Java, PHP dan lain-lain adalah saat kita membuat Interface</a:t>
            </a:r>
            <a:endParaRPr/>
          </a:p>
          <a:p>
            <a:pPr indent="-311150" lvl="0" marL="457200" rtl="0" algn="l">
              <a:spcBef>
                <a:spcPts val="0"/>
              </a:spcBef>
              <a:spcAft>
                <a:spcPts val="0"/>
              </a:spcAft>
              <a:buSzPts val="1300"/>
              <a:buChar char="●"/>
            </a:pPr>
            <a:r>
              <a:rPr lang="id"/>
              <a:t>Interface di Dart bisa diambil dari class apapun, saat kita membuat sebuah class, secara otomatis class tersebut merupakan interface untuk class itu sendiri</a:t>
            </a:r>
            <a:endParaRPr/>
          </a:p>
          <a:p>
            <a:pPr indent="-311150" lvl="0" marL="457200" rtl="0" algn="l">
              <a:spcBef>
                <a:spcPts val="0"/>
              </a:spcBef>
              <a:spcAft>
                <a:spcPts val="0"/>
              </a:spcAft>
              <a:buSzPts val="1300"/>
              <a:buChar char="●"/>
            </a:pPr>
            <a:r>
              <a:rPr lang="id"/>
              <a:t>Interface dari class tersebut, bisa kita gunakan pada class lain jika kita ingin</a:t>
            </a:r>
            <a:endParaRPr/>
          </a:p>
          <a:p>
            <a:pPr indent="-311150" lvl="0" marL="457200" rtl="0" algn="l">
              <a:spcBef>
                <a:spcPts val="0"/>
              </a:spcBef>
              <a:spcAft>
                <a:spcPts val="0"/>
              </a:spcAft>
              <a:buSzPts val="1300"/>
              <a:buChar char="●"/>
            </a:pPr>
            <a:r>
              <a:rPr lang="id"/>
              <a:t>Maka secara otomatis, kita harus mendeklarasikan semua method dan field yang terdapat pada class tersebut, karena yang kita ambil sebenarnya adalah interface nya, bukan class nya</a:t>
            </a:r>
            <a:endParaRPr/>
          </a:p>
          <a:p>
            <a:pPr indent="-311150" lvl="0" marL="457200" rtl="0" algn="l">
              <a:spcBef>
                <a:spcPts val="0"/>
              </a:spcBef>
              <a:spcAft>
                <a:spcPts val="0"/>
              </a:spcAft>
              <a:buSzPts val="1300"/>
              <a:buChar char="●"/>
            </a:pPr>
            <a:r>
              <a:rPr lang="id"/>
              <a:t>Anggap saja Interface adalah kontrak dari pembuatan Class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980" name="Google Shape;980;p166"/>
          <p:cNvPicPr preferRelativeResize="0"/>
          <p:nvPr/>
        </p:nvPicPr>
        <p:blipFill>
          <a:blip r:embed="rId3">
            <a:alphaModFix/>
          </a:blip>
          <a:stretch>
            <a:fillRect/>
          </a:stretch>
        </p:blipFill>
        <p:spPr>
          <a:xfrm>
            <a:off x="152400" y="2006250"/>
            <a:ext cx="8839200" cy="285657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986" name="Google Shape;986;p167"/>
          <p:cNvPicPr preferRelativeResize="0"/>
          <p:nvPr/>
        </p:nvPicPr>
        <p:blipFill>
          <a:blip r:embed="rId3">
            <a:alphaModFix/>
          </a:blip>
          <a:stretch>
            <a:fillRect/>
          </a:stretch>
        </p:blipFill>
        <p:spPr>
          <a:xfrm>
            <a:off x="152400" y="2006250"/>
            <a:ext cx="7538942"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a:t>
            </a:r>
            <a:r>
              <a:rPr lang="id"/>
              <a:t>Interface Inheritance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a:t>
            </a:r>
            <a:r>
              <a:rPr lang="id"/>
              <a:t>Interface Inheritance</a:t>
            </a:r>
            <a:endParaRPr/>
          </a:p>
        </p:txBody>
      </p:sp>
      <p:sp>
        <p:nvSpPr>
          <p:cNvPr id="997" name="Google Shape;997;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membedakan ketika kita melakukan pewarisan adalah, kita hanya bisa melakukan extends terhadap satu class, namun kita bisa melakukan implements terhadap beberapa class</a:t>
            </a:r>
            <a:endParaRPr/>
          </a:p>
          <a:p>
            <a:pPr indent="-311150" lvl="0" marL="457200" rtl="0" algn="l">
              <a:spcBef>
                <a:spcPts val="0"/>
              </a:spcBef>
              <a:spcAft>
                <a:spcPts val="0"/>
              </a:spcAft>
              <a:buSzPts val="1300"/>
              <a:buChar char="●"/>
            </a:pPr>
            <a:r>
              <a:rPr lang="id"/>
              <a:t>Hal ini dikarenakan sebenarnya implements bukanlah melakukan pewarisan, melainkan mendeklarasikan ulang seluruh method dan field</a:t>
            </a:r>
            <a:endParaRPr/>
          </a:p>
          <a:p>
            <a:pPr indent="-311150" lvl="0" marL="457200" rtl="0" algn="l">
              <a:spcBef>
                <a:spcPts val="0"/>
              </a:spcBef>
              <a:spcAft>
                <a:spcPts val="0"/>
              </a:spcAft>
              <a:buSzPts val="1300"/>
              <a:buChar char="●"/>
            </a:pPr>
            <a:r>
              <a:rPr lang="id"/>
              <a:t>Anggap saja ini seperti membuat class yang berbeda, namun memiliki field dan method yang sama</a:t>
            </a:r>
            <a:endParaRPr/>
          </a:p>
          <a:p>
            <a:pPr indent="-311150" lvl="0" marL="457200" rtl="0" algn="l">
              <a:spcBef>
                <a:spcPts val="0"/>
              </a:spcBef>
              <a:spcAft>
                <a:spcPts val="0"/>
              </a:spcAft>
              <a:buSzPts val="1300"/>
              <a:buChar char="●"/>
            </a:pPr>
            <a:r>
              <a:rPr lang="id"/>
              <a:t>Untuk melakukan multiple implements, kita bisa gunakan pemisah tanda koma antar class yang kita implements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a:t>
            </a:r>
            <a:endParaRPr/>
          </a:p>
        </p:txBody>
      </p:sp>
      <p:pic>
        <p:nvPicPr>
          <p:cNvPr id="1003" name="Google Shape;1003;p170"/>
          <p:cNvPicPr preferRelativeResize="0"/>
          <p:nvPr/>
        </p:nvPicPr>
        <p:blipFill>
          <a:blip r:embed="rId3">
            <a:alphaModFix/>
          </a:blip>
          <a:stretch>
            <a:fillRect/>
          </a:stretch>
        </p:blipFill>
        <p:spPr>
          <a:xfrm>
            <a:off x="152400" y="2006250"/>
            <a:ext cx="8839199" cy="264521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
            </a:r>
            <a:r>
              <a:rPr lang="id"/>
              <a:t>ixin</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Mixin</a:t>
            </a:r>
            <a:endParaRPr/>
          </a:p>
        </p:txBody>
      </p:sp>
      <p:sp>
        <p:nvSpPr>
          <p:cNvPr id="1014" name="Google Shape;1014;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Mixin merupakan </a:t>
            </a:r>
            <a:r>
              <a:rPr lang="id"/>
              <a:t>reusable</a:t>
            </a:r>
            <a:r>
              <a:rPr lang="id"/>
              <a:t> code yang bisa digunakan di kelas lain tanpa harus terkendala dengan pewarisan</a:t>
            </a:r>
            <a:endParaRPr/>
          </a:p>
          <a:p>
            <a:pPr indent="-311150" lvl="0" marL="457200" rtl="0" algn="l">
              <a:spcBef>
                <a:spcPts val="0"/>
              </a:spcBef>
              <a:spcAft>
                <a:spcPts val="0"/>
              </a:spcAft>
              <a:buSzPts val="1300"/>
              <a:buChar char="●"/>
            </a:pPr>
            <a:r>
              <a:rPr lang="id"/>
              <a:t>Mixin mirip melakukan copy paste code di beberapa tempat, namun dengan cara yang lebih baik</a:t>
            </a:r>
            <a:endParaRPr/>
          </a:p>
          <a:p>
            <a:pPr indent="-311150" lvl="0" marL="457200" rtl="0" algn="l">
              <a:spcBef>
                <a:spcPts val="0"/>
              </a:spcBef>
              <a:spcAft>
                <a:spcPts val="0"/>
              </a:spcAft>
              <a:buSzPts val="1300"/>
              <a:buChar char="●"/>
            </a:pPr>
            <a:r>
              <a:rPr lang="id"/>
              <a:t>Dengan Mixin, kita bisa membuat kode yang sama pada beberapa class</a:t>
            </a:r>
            <a:endParaRPr/>
          </a:p>
          <a:p>
            <a:pPr indent="-311150" lvl="0" marL="457200" rtl="0" algn="l">
              <a:spcBef>
                <a:spcPts val="0"/>
              </a:spcBef>
              <a:spcAft>
                <a:spcPts val="0"/>
              </a:spcAft>
              <a:buSzPts val="1300"/>
              <a:buChar char="●"/>
            </a:pPr>
            <a:r>
              <a:rPr lang="id"/>
              <a:t>Satu Class bisa menambah lebih dari satu mixin, sama seperti interface</a:t>
            </a:r>
            <a:endParaRPr/>
          </a:p>
          <a:p>
            <a:pPr indent="-311150" lvl="0" marL="457200" rtl="0" algn="l">
              <a:spcBef>
                <a:spcPts val="0"/>
              </a:spcBef>
              <a:spcAft>
                <a:spcPts val="0"/>
              </a:spcAft>
              <a:buSzPts val="1300"/>
              <a:buChar char="●"/>
            </a:pPr>
            <a:r>
              <a:rPr lang="id"/>
              <a:t>Untuk membuat Mixin, kita bisa menggunakan kata kunci mixin</a:t>
            </a:r>
            <a:endParaRPr/>
          </a:p>
          <a:p>
            <a:pPr indent="-311150" lvl="0" marL="457200" rtl="0" algn="l">
              <a:spcBef>
                <a:spcPts val="0"/>
              </a:spcBef>
              <a:spcAft>
                <a:spcPts val="0"/>
              </a:spcAft>
              <a:buSzPts val="1300"/>
              <a:buChar char="●"/>
            </a:pPr>
            <a:r>
              <a:rPr lang="id"/>
              <a:t>Untuk menggunakan Mixin, kita bisa menggunakan kata kunci with, diikuti dengan Mixin 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Mixin</a:t>
            </a:r>
            <a:endParaRPr/>
          </a:p>
        </p:txBody>
      </p:sp>
      <p:pic>
        <p:nvPicPr>
          <p:cNvPr id="1020" name="Google Shape;1020;p173"/>
          <p:cNvPicPr preferRelativeResize="0"/>
          <p:nvPr/>
        </p:nvPicPr>
        <p:blipFill>
          <a:blip r:embed="rId3">
            <a:alphaModFix/>
          </a:blip>
          <a:stretch>
            <a:fillRect/>
          </a:stretch>
        </p:blipFill>
        <p:spPr>
          <a:xfrm>
            <a:off x="152400" y="2006250"/>
            <a:ext cx="4137229" cy="2984850"/>
          </a:xfrm>
          <a:prstGeom prst="rect">
            <a:avLst/>
          </a:prstGeom>
          <a:noFill/>
          <a:ln>
            <a:noFill/>
          </a:ln>
        </p:spPr>
      </p:pic>
      <p:pic>
        <p:nvPicPr>
          <p:cNvPr id="1021" name="Google Shape;1021;p173"/>
          <p:cNvPicPr preferRelativeResize="0"/>
          <p:nvPr/>
        </p:nvPicPr>
        <p:blipFill>
          <a:blip r:embed="rId4">
            <a:alphaModFix/>
          </a:blip>
          <a:stretch>
            <a:fillRect/>
          </a:stretch>
        </p:blipFill>
        <p:spPr>
          <a:xfrm>
            <a:off x="4442029" y="2006250"/>
            <a:ext cx="4078677"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246" name="Google Shape;246;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PascalCase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Mixin</a:t>
            </a:r>
            <a:endParaRPr/>
          </a:p>
        </p:txBody>
      </p:sp>
      <p:pic>
        <p:nvPicPr>
          <p:cNvPr id="1027" name="Google Shape;1027;p174"/>
          <p:cNvPicPr preferRelativeResize="0"/>
          <p:nvPr/>
        </p:nvPicPr>
        <p:blipFill>
          <a:blip r:embed="rId3">
            <a:alphaModFix/>
          </a:blip>
          <a:stretch>
            <a:fillRect/>
          </a:stretch>
        </p:blipFill>
        <p:spPr>
          <a:xfrm>
            <a:off x="152400" y="2006250"/>
            <a:ext cx="8839201" cy="283438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Mixin</a:t>
            </a:r>
            <a:endParaRPr/>
          </a:p>
        </p:txBody>
      </p:sp>
      <p:sp>
        <p:nvSpPr>
          <p:cNvPr id="1033" name="Google Shape;1033;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class bisa menggunakan Mixin</a:t>
            </a:r>
            <a:endParaRPr/>
          </a:p>
          <a:p>
            <a:pPr indent="-311150" lvl="0" marL="457200" rtl="0" algn="l">
              <a:spcBef>
                <a:spcPts val="0"/>
              </a:spcBef>
              <a:spcAft>
                <a:spcPts val="0"/>
              </a:spcAft>
              <a:buSzPts val="1300"/>
              <a:buChar char="●"/>
            </a:pPr>
            <a:r>
              <a:rPr lang="id"/>
              <a:t>Namun jika kita ingin membatasi hanya class turunan tertentu, kita bisa tambahkan kata kunci on, diikuti dengan class yang kita batasi pada Mixin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Membatasi Mixin</a:t>
            </a:r>
            <a:endParaRPr/>
          </a:p>
        </p:txBody>
      </p:sp>
      <p:pic>
        <p:nvPicPr>
          <p:cNvPr id="1039" name="Google Shape;1039;p176"/>
          <p:cNvPicPr preferRelativeResize="0"/>
          <p:nvPr/>
        </p:nvPicPr>
        <p:blipFill>
          <a:blip r:embed="rId3">
            <a:alphaModFix/>
          </a:blip>
          <a:stretch>
            <a:fillRect/>
          </a:stretch>
        </p:blipFill>
        <p:spPr>
          <a:xfrm>
            <a:off x="152400" y="2006250"/>
            <a:ext cx="7936355"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Mixin</a:t>
            </a:r>
            <a:endParaRPr/>
          </a:p>
        </p:txBody>
      </p:sp>
      <p:pic>
        <p:nvPicPr>
          <p:cNvPr id="1045" name="Google Shape;1045;p177"/>
          <p:cNvPicPr preferRelativeResize="0"/>
          <p:nvPr/>
        </p:nvPicPr>
        <p:blipFill>
          <a:blip r:embed="rId3">
            <a:alphaModFix/>
          </a:blip>
          <a:stretch>
            <a:fillRect/>
          </a:stretch>
        </p:blipFill>
        <p:spPr>
          <a:xfrm>
            <a:off x="152400" y="2006250"/>
            <a:ext cx="8147171"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
        <p:nvSpPr>
          <p:cNvPr id="1056" name="Google Shape;1056;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bahwa parent class untuk semua class kecuali null adalah Object</a:t>
            </a:r>
            <a:endParaRPr/>
          </a:p>
          <a:p>
            <a:pPr indent="-311150" lvl="0" marL="457200" rtl="0" algn="l">
              <a:spcBef>
                <a:spcPts val="0"/>
              </a:spcBef>
              <a:spcAft>
                <a:spcPts val="0"/>
              </a:spcAft>
              <a:buSzPts val="1300"/>
              <a:buChar char="●"/>
            </a:pPr>
            <a:r>
              <a:rPr lang="id"/>
              <a:t>Di dalam Object, terdapat method bernama toString(), method ini merupakan method untuk representasi String dari object</a:t>
            </a:r>
            <a:endParaRPr/>
          </a:p>
          <a:p>
            <a:pPr indent="-311150" lvl="0" marL="457200" rtl="0" algn="l">
              <a:spcBef>
                <a:spcPts val="0"/>
              </a:spcBef>
              <a:spcAft>
                <a:spcPts val="0"/>
              </a:spcAft>
              <a:buSzPts val="1300"/>
              <a:buChar char="●"/>
            </a:pPr>
            <a:r>
              <a:rPr lang="id"/>
              <a:t>Contohnya, saat kita menggunakan function print(object), sebenarnya yang dipanggil adalah print(object.toString())</a:t>
            </a:r>
            <a:endParaRPr/>
          </a:p>
          <a:p>
            <a:pPr indent="-311150" lvl="0" marL="457200" rtl="0" algn="l">
              <a:spcBef>
                <a:spcPts val="0"/>
              </a:spcBef>
              <a:spcAft>
                <a:spcPts val="0"/>
              </a:spcAft>
              <a:buSzPts val="1300"/>
              <a:buChar char="●"/>
            </a:pPr>
            <a:r>
              <a:rPr lang="id"/>
              <a:t>Kita bisa meng-override method toString() jika ingin mengimplementasikan representasi data String dari Class yang kita 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ToString Method</a:t>
            </a:r>
            <a:endParaRPr/>
          </a:p>
        </p:txBody>
      </p:sp>
      <p:pic>
        <p:nvPicPr>
          <p:cNvPr id="1062" name="Google Shape;1062;p180"/>
          <p:cNvPicPr preferRelativeResize="0"/>
          <p:nvPr/>
        </p:nvPicPr>
        <p:blipFill>
          <a:blip r:embed="rId3">
            <a:alphaModFix/>
          </a:blip>
          <a:stretch>
            <a:fillRect/>
          </a:stretch>
        </p:blipFill>
        <p:spPr>
          <a:xfrm>
            <a:off x="152400" y="2006250"/>
            <a:ext cx="7149279"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ToString Method</a:t>
            </a:r>
            <a:endParaRPr/>
          </a:p>
        </p:txBody>
      </p:sp>
      <p:pic>
        <p:nvPicPr>
          <p:cNvPr id="1068" name="Google Shape;1068;p181"/>
          <p:cNvPicPr preferRelativeResize="0"/>
          <p:nvPr/>
        </p:nvPicPr>
        <p:blipFill>
          <a:blip r:embed="rId3">
            <a:alphaModFix/>
          </a:blip>
          <a:stretch>
            <a:fillRect/>
          </a:stretch>
        </p:blipFill>
        <p:spPr>
          <a:xfrm>
            <a:off x="152400" y="2006250"/>
            <a:ext cx="8603390" cy="29848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Operator</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Operator</a:t>
            </a:r>
            <a:endParaRPr/>
          </a:p>
        </p:txBody>
      </p:sp>
      <p:sp>
        <p:nvSpPr>
          <p:cNvPr id="1079" name="Google Shape;1079;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membandingkan dua buah object apakah sama atau tidak, biasanya kita menggunakan operator ==</a:t>
            </a:r>
            <a:endParaRPr/>
          </a:p>
          <a:p>
            <a:pPr indent="-311150" lvl="0" marL="457200" rtl="0" algn="l">
              <a:spcBef>
                <a:spcPts val="0"/>
              </a:spcBef>
              <a:spcAft>
                <a:spcPts val="0"/>
              </a:spcAft>
              <a:buSzPts val="1300"/>
              <a:buChar char="●"/>
            </a:pPr>
            <a:r>
              <a:rPr lang="id"/>
              <a:t>Secara default operator == adalah milik class Object, implementasinya jika kita menggunakan operator == milik class Object adalah akan melakukan pengecekan kesamaan object dari lokasi di memory</a:t>
            </a:r>
            <a:endParaRPr/>
          </a:p>
          <a:p>
            <a:pPr indent="-311150" lvl="0" marL="457200" rtl="0" algn="l">
              <a:spcBef>
                <a:spcPts val="0"/>
              </a:spcBef>
              <a:spcAft>
                <a:spcPts val="0"/>
              </a:spcAft>
              <a:buSzPts val="1300"/>
              <a:buChar char="●"/>
            </a:pPr>
            <a:r>
              <a:rPr lang="id"/>
              <a:t>Kadang-kadang, kita ingin mengimplementasikan logika untuk membandingkan object</a:t>
            </a:r>
            <a:endParaRPr/>
          </a:p>
          <a:p>
            <a:pPr indent="-311150" lvl="0" marL="457200" rtl="0" algn="l">
              <a:spcBef>
                <a:spcPts val="0"/>
              </a:spcBef>
              <a:spcAft>
                <a:spcPts val="0"/>
              </a:spcAft>
              <a:buSzPts val="1300"/>
              <a:buChar char="●"/>
            </a:pPr>
            <a:r>
              <a:rPr lang="id"/>
              <a:t>Untuk hal ini, kita bisa melakukan override operator == yang ada di class Object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252" name="Google Shape;252;p40"/>
          <p:cNvPicPr preferRelativeResize="0"/>
          <p:nvPr/>
        </p:nvPicPr>
        <p:blipFill>
          <a:blip r:embed="rId3">
            <a:alphaModFix/>
          </a:blip>
          <a:stretch>
            <a:fillRect/>
          </a:stretch>
        </p:blipFill>
        <p:spPr>
          <a:xfrm>
            <a:off x="152400" y="2006250"/>
            <a:ext cx="8439150" cy="17907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Equals Salah</a:t>
            </a:r>
            <a:endParaRPr/>
          </a:p>
        </p:txBody>
      </p:sp>
      <p:pic>
        <p:nvPicPr>
          <p:cNvPr id="1085" name="Google Shape;1085;p184"/>
          <p:cNvPicPr preferRelativeResize="0"/>
          <p:nvPr/>
        </p:nvPicPr>
        <p:blipFill>
          <a:blip r:embed="rId3">
            <a:alphaModFix/>
          </a:blip>
          <a:stretch>
            <a:fillRect/>
          </a:stretch>
        </p:blipFill>
        <p:spPr>
          <a:xfrm>
            <a:off x="152400" y="2006250"/>
            <a:ext cx="8031755" cy="298485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Equals Method</a:t>
            </a:r>
            <a:endParaRPr/>
          </a:p>
        </p:txBody>
      </p:sp>
      <p:pic>
        <p:nvPicPr>
          <p:cNvPr id="1091" name="Google Shape;1091;p185"/>
          <p:cNvPicPr preferRelativeResize="0"/>
          <p:nvPr/>
        </p:nvPicPr>
        <p:blipFill>
          <a:blip r:embed="rId3">
            <a:alphaModFix/>
          </a:blip>
          <a:stretch>
            <a:fillRect/>
          </a:stretch>
        </p:blipFill>
        <p:spPr>
          <a:xfrm>
            <a:off x="152400" y="2006250"/>
            <a:ext cx="8144706" cy="29848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a:t>
            </a:r>
            <a:r>
              <a:rPr lang="id"/>
              <a:t> Getter</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 Getter</a:t>
            </a:r>
            <a:endParaRPr/>
          </a:p>
        </p:txBody>
      </p:sp>
      <p:sp>
        <p:nvSpPr>
          <p:cNvPr id="1102" name="Google Shape;1102;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HashCode Getter</a:t>
            </a:r>
            <a:r>
              <a:rPr lang="id"/>
              <a:t> adalah representasi integer object kita, mirip toString yang merupakan representasi String, hashCode adalah representasi integer</a:t>
            </a:r>
            <a:endParaRPr/>
          </a:p>
          <a:p>
            <a:pPr indent="-311150" lvl="0" marL="457200" rtl="0" algn="l">
              <a:spcBef>
                <a:spcPts val="0"/>
              </a:spcBef>
              <a:spcAft>
                <a:spcPts val="0"/>
              </a:spcAft>
              <a:buSzPts val="1300"/>
              <a:buChar char="●"/>
            </a:pPr>
            <a:r>
              <a:rPr lang="id"/>
              <a:t>HashCode sangat bermanfaat untuk membuat struktur data unique seperti HashMap, HashSet, dan lain-lain, karena cukup menggunakan hashCode method untuk mendapatkan identitas unique object kita</a:t>
            </a:r>
            <a:endParaRPr/>
          </a:p>
          <a:p>
            <a:pPr indent="-311150" lvl="0" marL="457200" rtl="0" algn="l">
              <a:spcBef>
                <a:spcPts val="0"/>
              </a:spcBef>
              <a:spcAft>
                <a:spcPts val="0"/>
              </a:spcAft>
              <a:buSzPts val="1300"/>
              <a:buChar char="●"/>
            </a:pPr>
            <a:r>
              <a:rPr lang="id"/>
              <a:t>Secara default hashCode akan mengembalikan nilai integer sesuai data di memory, namun kita bisa meng-override nya jika kita ingin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Kontrak HashCode Method</a:t>
            </a:r>
            <a:endParaRPr/>
          </a:p>
        </p:txBody>
      </p:sp>
      <p:sp>
        <p:nvSpPr>
          <p:cNvPr id="1108" name="Google Shape;110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mudah meng-override method hashCode, karena ada kontraknya :</a:t>
            </a:r>
            <a:endParaRPr/>
          </a:p>
          <a:p>
            <a:pPr indent="-311150" lvl="0" marL="457200" rtl="0" algn="l">
              <a:spcBef>
                <a:spcPts val="1600"/>
              </a:spcBef>
              <a:spcAft>
                <a:spcPts val="0"/>
              </a:spcAft>
              <a:buSzPts val="1300"/>
              <a:buChar char="●"/>
            </a:pPr>
            <a:r>
              <a:rPr lang="id"/>
              <a:t>Sebanyak apapun hashCode dipanggil, untuk object yang sama, harus menghasilkan data integer yang sama</a:t>
            </a:r>
            <a:endParaRPr/>
          </a:p>
          <a:p>
            <a:pPr indent="-311150" lvl="0" marL="457200" rtl="0" algn="l">
              <a:spcBef>
                <a:spcPts val="0"/>
              </a:spcBef>
              <a:spcAft>
                <a:spcPts val="0"/>
              </a:spcAft>
              <a:buSzPts val="1300"/>
              <a:buChar char="●"/>
            </a:pPr>
            <a:r>
              <a:rPr lang="id"/>
              <a:t>Jika ada 2 object yang sama jika dibandingkan menggunakan method equals, maka nilai hashCode nya juga harus sama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HashCode Method</a:t>
            </a:r>
            <a:endParaRPr/>
          </a:p>
        </p:txBody>
      </p:sp>
      <p:pic>
        <p:nvPicPr>
          <p:cNvPr id="1114" name="Google Shape;1114;p189"/>
          <p:cNvPicPr preferRelativeResize="0"/>
          <p:nvPr/>
        </p:nvPicPr>
        <p:blipFill>
          <a:blip r:embed="rId3">
            <a:alphaModFix/>
          </a:blip>
          <a:stretch>
            <a:fillRect/>
          </a:stretch>
        </p:blipFill>
        <p:spPr>
          <a:xfrm>
            <a:off x="152400" y="2006250"/>
            <a:ext cx="8707769" cy="298484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HashCode</a:t>
            </a:r>
            <a:endParaRPr/>
          </a:p>
        </p:txBody>
      </p:sp>
      <p:pic>
        <p:nvPicPr>
          <p:cNvPr id="1120" name="Google Shape;1120;p190"/>
          <p:cNvPicPr preferRelativeResize="0"/>
          <p:nvPr/>
        </p:nvPicPr>
        <p:blipFill>
          <a:blip r:embed="rId3">
            <a:alphaModFix/>
          </a:blip>
          <a:stretch>
            <a:fillRect/>
          </a:stretch>
        </p:blipFill>
        <p:spPr>
          <a:xfrm>
            <a:off x="152400" y="2006250"/>
            <a:ext cx="7163638" cy="298484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 Such Method</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 Such Method</a:t>
            </a:r>
            <a:endParaRPr/>
          </a:p>
        </p:txBody>
      </p:sp>
      <p:sp>
        <p:nvSpPr>
          <p:cNvPr id="1131" name="Google Shape;1131;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NoSuchMethod merupakan sebuah method yang terdapat di class Object yang bisa kita override untuk mendeteksi atau bereaksi ketika sebuah method yang tidak ada dipanggil</a:t>
            </a:r>
            <a:endParaRPr/>
          </a:p>
          <a:p>
            <a:pPr indent="-311150" lvl="0" marL="457200" rtl="0" algn="l">
              <a:spcBef>
                <a:spcPts val="0"/>
              </a:spcBef>
              <a:spcAft>
                <a:spcPts val="0"/>
              </a:spcAft>
              <a:buSzPts val="1300"/>
              <a:buChar char="●"/>
            </a:pPr>
            <a:r>
              <a:rPr lang="id"/>
              <a:t>NoSuchMethod hanya bisa digunakan ketika tipe objectnya adalah dynamic atau sebuah abstract class</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https://api.dart.dev/stable/2.14.4/dart-core/Object/noSuchMethod.html</a:t>
            </a:r>
            <a:endParaRPr/>
          </a:p>
          <a:p>
            <a:pPr indent="-311150" lvl="0" marL="457200" rtl="0" algn="l">
              <a:spcBef>
                <a:spcPts val="0"/>
              </a:spcBef>
              <a:spcAft>
                <a:spcPts val="0"/>
              </a:spcAft>
              <a:buSzPts val="1300"/>
              <a:buChar char="●"/>
            </a:pPr>
            <a:r>
              <a:rPr lang="id" u="sng">
                <a:solidFill>
                  <a:schemeClr val="hlink"/>
                </a:solidFill>
                <a:hlinkClick r:id="rId4"/>
              </a:rPr>
              <a:t>https://api.dart.dev/stable/2.14.4/dart-core/Invocation-class.html</a:t>
            </a:r>
            <a:r>
              <a:rPr lang="id"/>
              <a:t>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NoSuchMethod</a:t>
            </a:r>
            <a:endParaRPr/>
          </a:p>
        </p:txBody>
      </p:sp>
      <p:pic>
        <p:nvPicPr>
          <p:cNvPr id="1137" name="Google Shape;1137;p193"/>
          <p:cNvPicPr preferRelativeResize="0"/>
          <p:nvPr/>
        </p:nvPicPr>
        <p:blipFill>
          <a:blip r:embed="rId3">
            <a:alphaModFix/>
          </a:blip>
          <a:stretch>
            <a:fillRect/>
          </a:stretch>
        </p:blipFill>
        <p:spPr>
          <a:xfrm>
            <a:off x="152400" y="2006250"/>
            <a:ext cx="7098249" cy="2984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NoSuchMethod</a:t>
            </a:r>
            <a:endParaRPr/>
          </a:p>
        </p:txBody>
      </p:sp>
      <p:pic>
        <p:nvPicPr>
          <p:cNvPr id="1143" name="Google Shape;1143;p194"/>
          <p:cNvPicPr preferRelativeResize="0"/>
          <p:nvPr/>
        </p:nvPicPr>
        <p:blipFill>
          <a:blip r:embed="rId3">
            <a:alphaModFix/>
          </a:blip>
          <a:stretch>
            <a:fillRect/>
          </a:stretch>
        </p:blipFill>
        <p:spPr>
          <a:xfrm>
            <a:off x="152400" y="2006250"/>
            <a:ext cx="8839203" cy="268680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NoSuchMethod untuk Abstract Class</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penggunaan NoSuchMethod yang biasanya digunakan adalah sebagai implementasi Abstract Class</a:t>
            </a:r>
            <a:endParaRPr/>
          </a:p>
          <a:p>
            <a:pPr indent="-311150" lvl="0" marL="457200" rtl="0" algn="l">
              <a:spcBef>
                <a:spcPts val="0"/>
              </a:spcBef>
              <a:spcAft>
                <a:spcPts val="0"/>
              </a:spcAft>
              <a:buSzPts val="1300"/>
              <a:buChar char="●"/>
            </a:pPr>
            <a:r>
              <a:rPr lang="id"/>
              <a:t>Dengan menggunakan NoSuchMethod, kita tidak perlu mengimplementasikan method yang terdapat di abstract class lagi</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NoSuchMethod Abstract Class</a:t>
            </a:r>
            <a:endParaRPr/>
          </a:p>
        </p:txBody>
      </p:sp>
      <p:pic>
        <p:nvPicPr>
          <p:cNvPr id="1155" name="Google Shape;1155;p196"/>
          <p:cNvPicPr preferRelativeResize="0"/>
          <p:nvPr/>
        </p:nvPicPr>
        <p:blipFill>
          <a:blip r:embed="rId3">
            <a:alphaModFix/>
          </a:blip>
          <a:stretch>
            <a:fillRect/>
          </a:stretch>
        </p:blipFill>
        <p:spPr>
          <a:xfrm>
            <a:off x="152400" y="2006250"/>
            <a:ext cx="8839202" cy="256113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NoSuchMethod</a:t>
            </a:r>
            <a:endParaRPr/>
          </a:p>
        </p:txBody>
      </p:sp>
      <p:pic>
        <p:nvPicPr>
          <p:cNvPr id="1161" name="Google Shape;1161;p197"/>
          <p:cNvPicPr preferRelativeResize="0"/>
          <p:nvPr/>
        </p:nvPicPr>
        <p:blipFill>
          <a:blip r:embed="rId3">
            <a:alphaModFix/>
          </a:blip>
          <a:stretch>
            <a:fillRect/>
          </a:stretch>
        </p:blipFill>
        <p:spPr>
          <a:xfrm>
            <a:off x="152400" y="2006250"/>
            <a:ext cx="8839203" cy="199808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NoSuchMethod untuk Interface</a:t>
            </a:r>
            <a:endParaRPr/>
          </a:p>
        </p:txBody>
      </p:sp>
      <p:sp>
        <p:nvSpPr>
          <p:cNvPr id="1167" name="Google Shape;1167;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Abstract Class, NoSuchMethod juga bisa digunakan sebagai implementasi untuk Interface</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Callable Class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Callable Class</a:t>
            </a:r>
            <a:endParaRPr/>
          </a:p>
        </p:txBody>
      </p:sp>
      <p:sp>
        <p:nvSpPr>
          <p:cNvPr id="1178" name="Google Shape;1178;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Callable Class merupakan class yang bisa dipanggil seperti function</a:t>
            </a:r>
            <a:endParaRPr/>
          </a:p>
          <a:p>
            <a:pPr indent="-311150" lvl="0" marL="457200" rtl="0" algn="l">
              <a:spcBef>
                <a:spcPts val="0"/>
              </a:spcBef>
              <a:spcAft>
                <a:spcPts val="0"/>
              </a:spcAft>
              <a:buSzPts val="1300"/>
              <a:buChar char="●"/>
            </a:pPr>
            <a:r>
              <a:rPr lang="id"/>
              <a:t>Untuk membuat Callable Class, kita perlu menambahkan sebuah method bernama call() di class tersebut</a:t>
            </a:r>
            <a:endParaRPr/>
          </a:p>
          <a:p>
            <a:pPr indent="-311150" lvl="0" marL="457200" rtl="0" algn="l">
              <a:spcBef>
                <a:spcPts val="0"/>
              </a:spcBef>
              <a:spcAft>
                <a:spcPts val="0"/>
              </a:spcAft>
              <a:buSzPts val="1300"/>
              <a:buChar char="●"/>
            </a:pPr>
            <a:r>
              <a:rPr lang="id"/>
              <a:t>Parameter dan Return Value dari Method tersebut bisa disesuaikan sesuai keinginan kita</a:t>
            </a:r>
            <a:endParaRPr/>
          </a:p>
          <a:p>
            <a:pPr indent="-311150" lvl="0" marL="457200" rtl="0" algn="l">
              <a:spcBef>
                <a:spcPts val="0"/>
              </a:spcBef>
              <a:spcAft>
                <a:spcPts val="0"/>
              </a:spcAft>
              <a:buSzPts val="1300"/>
              <a:buChar char="●"/>
            </a:pPr>
            <a:r>
              <a:rPr lang="id"/>
              <a:t>Setelah membuat objectnya, kita bisa langsung memanggil method call() tersebut menggunakan nama objectnya saja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Callable Class</a:t>
            </a:r>
            <a:endParaRPr/>
          </a:p>
        </p:txBody>
      </p:sp>
      <p:pic>
        <p:nvPicPr>
          <p:cNvPr id="1184" name="Google Shape;1184;p201"/>
          <p:cNvPicPr preferRelativeResize="0"/>
          <p:nvPr/>
        </p:nvPicPr>
        <p:blipFill>
          <a:blip r:embed="rId3">
            <a:alphaModFix/>
          </a:blip>
          <a:stretch>
            <a:fillRect/>
          </a:stretch>
        </p:blipFill>
        <p:spPr>
          <a:xfrm>
            <a:off x="152400" y="2006250"/>
            <a:ext cx="8839202" cy="274541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Callable Class</a:t>
            </a:r>
            <a:endParaRPr/>
          </a:p>
        </p:txBody>
      </p:sp>
      <p:pic>
        <p:nvPicPr>
          <p:cNvPr id="1190" name="Google Shape;1190;p202"/>
          <p:cNvPicPr preferRelativeResize="0"/>
          <p:nvPr/>
        </p:nvPicPr>
        <p:blipFill>
          <a:blip r:embed="rId3">
            <a:alphaModFix/>
          </a:blip>
          <a:stretch>
            <a:fillRect/>
          </a:stretch>
        </p:blipFill>
        <p:spPr>
          <a:xfrm>
            <a:off x="152400" y="2006250"/>
            <a:ext cx="8839199" cy="264521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a:t>
            </a:r>
            <a:r>
              <a:rPr lang="id"/>
              <a:t>menggunakan nama class lalu diikuti dengan kurung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Typedef merupakan fitur dimana kita bisa membuat alias untuk tipe data lainnya</a:t>
            </a:r>
            <a:endParaRPr/>
          </a:p>
          <a:p>
            <a:pPr indent="-311150" lvl="0" marL="457200" rtl="0" algn="l">
              <a:spcBef>
                <a:spcPts val="0"/>
              </a:spcBef>
              <a:spcAft>
                <a:spcPts val="0"/>
              </a:spcAft>
              <a:buSzPts val="1300"/>
              <a:buChar char="●"/>
            </a:pPr>
            <a:r>
              <a:rPr lang="id"/>
              <a:t>Ini cocok ketika misal terdapat class dengan nama yang sama, sehingga kita bisa menggunakan alias untuk nama lain</a:t>
            </a:r>
            <a:endParaRPr/>
          </a:p>
          <a:p>
            <a:pPr indent="-311150" lvl="0" marL="457200" rtl="0" algn="l">
              <a:spcBef>
                <a:spcPts val="0"/>
              </a:spcBef>
              <a:spcAft>
                <a:spcPts val="0"/>
              </a:spcAft>
              <a:buSzPts val="1300"/>
              <a:buChar char="●"/>
            </a:pPr>
            <a:r>
              <a:rPr lang="id"/>
              <a:t>Atau kita bisa mempersingkat nama class yang panjang dengan alias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Typedef</a:t>
            </a:r>
            <a:endParaRPr/>
          </a:p>
        </p:txBody>
      </p:sp>
      <p:pic>
        <p:nvPicPr>
          <p:cNvPr id="1207" name="Google Shape;1207;p205"/>
          <p:cNvPicPr preferRelativeResize="0"/>
          <p:nvPr/>
        </p:nvPicPr>
        <p:blipFill>
          <a:blip r:embed="rId3">
            <a:alphaModFix/>
          </a:blip>
          <a:stretch>
            <a:fillRect/>
          </a:stretch>
        </p:blipFill>
        <p:spPr>
          <a:xfrm>
            <a:off x="152400" y="2006250"/>
            <a:ext cx="8106581"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Typedef</a:t>
            </a:r>
            <a:endParaRPr/>
          </a:p>
        </p:txBody>
      </p:sp>
      <p:pic>
        <p:nvPicPr>
          <p:cNvPr id="1213" name="Google Shape;1213;p206"/>
          <p:cNvPicPr preferRelativeResize="0"/>
          <p:nvPr/>
        </p:nvPicPr>
        <p:blipFill>
          <a:blip r:embed="rId3">
            <a:alphaModFix/>
          </a:blip>
          <a:stretch>
            <a:fillRect/>
          </a:stretch>
        </p:blipFill>
        <p:spPr>
          <a:xfrm>
            <a:off x="152400" y="2006250"/>
            <a:ext cx="8839201" cy="264441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 untuk Function</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Typedef juga tidak hanya bisa digunakan untuk membuat alias untuk Class, tapi juga bisa digunakan untuk membuat alias untuk Function</a:t>
            </a:r>
            <a:endParaRPr/>
          </a:p>
          <a:p>
            <a:pPr indent="-311150" lvl="0" marL="457200" rtl="0" algn="l">
              <a:spcBef>
                <a:spcPts val="0"/>
              </a:spcBef>
              <a:spcAft>
                <a:spcPts val="0"/>
              </a:spcAft>
              <a:buSzPts val="1300"/>
              <a:buChar char="●"/>
            </a:pPr>
            <a:r>
              <a:rPr lang="id"/>
              <a:t>Namu perlu diperhatikan, sangat direkomendasikan tetap mendeklarasikan Function menggunakan deklarasi function nya, dibandingkan menggunakan typedef</a:t>
            </a:r>
            <a:endParaRPr/>
          </a:p>
          <a:p>
            <a:pPr indent="-311150" lvl="0" marL="457200" rtl="0" algn="l">
              <a:spcBef>
                <a:spcPts val="0"/>
              </a:spcBef>
              <a:spcAft>
                <a:spcPts val="0"/>
              </a:spcAft>
              <a:buSzPts val="1300"/>
              <a:buChar char="●"/>
            </a:pPr>
            <a:r>
              <a:rPr lang="id" u="sng">
                <a:solidFill>
                  <a:schemeClr val="hlink"/>
                </a:solidFill>
                <a:hlinkClick r:id="rId3"/>
              </a:rPr>
              <a:t>https://dart.dev/guides/language/effective-dart/design#prefer-inline-function-types-over-typedefs</a:t>
            </a:r>
            <a:r>
              <a:rPr lang="id"/>
              <a:t>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Typedef untuk Function</a:t>
            </a:r>
            <a:endParaRPr/>
          </a:p>
        </p:txBody>
      </p:sp>
      <p:pic>
        <p:nvPicPr>
          <p:cNvPr id="1225" name="Google Shape;1225;p208"/>
          <p:cNvPicPr preferRelativeResize="0"/>
          <p:nvPr/>
        </p:nvPicPr>
        <p:blipFill>
          <a:blip r:embed="rId3">
            <a:alphaModFix/>
          </a:blip>
          <a:stretch>
            <a:fillRect/>
          </a:stretch>
        </p:blipFill>
        <p:spPr>
          <a:xfrm>
            <a:off x="152400" y="2006250"/>
            <a:ext cx="8658640" cy="29848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merupakan sebuah kata kunci yang digunakan untuk membuat field dan method yang bisa diakses tanpa harus membuat object nya</a:t>
            </a:r>
            <a:endParaRPr/>
          </a:p>
          <a:p>
            <a:pPr indent="-311150" lvl="0" marL="457200" rtl="0" algn="l">
              <a:spcBef>
                <a:spcPts val="0"/>
              </a:spcBef>
              <a:spcAft>
                <a:spcPts val="0"/>
              </a:spcAft>
              <a:buSzPts val="1300"/>
              <a:buChar char="●"/>
            </a:pPr>
            <a:r>
              <a:rPr lang="id"/>
              <a:t>Saat kita membuat field atau method yang static, artinya dia secara otomatis bisa diakses oleh object manapun, oleh karena itu perlu hati-hati ketika membuat field atau method status</a:t>
            </a:r>
            <a:endParaRPr/>
          </a:p>
          <a:p>
            <a:pPr indent="-311150" lvl="0" marL="457200" rtl="0" algn="l">
              <a:spcBef>
                <a:spcPts val="0"/>
              </a:spcBef>
              <a:spcAft>
                <a:spcPts val="0"/>
              </a:spcAft>
              <a:buSzPts val="1300"/>
              <a:buChar char="●"/>
            </a:pPr>
            <a:r>
              <a:rPr lang="id"/>
              <a:t>Field atau Method static bisa diakses oleh Method yang tidak static</a:t>
            </a:r>
            <a:endParaRPr/>
          </a:p>
          <a:p>
            <a:pPr indent="-311150" lvl="0" marL="457200" rtl="0" algn="l">
              <a:spcBef>
                <a:spcPts val="0"/>
              </a:spcBef>
              <a:spcAft>
                <a:spcPts val="0"/>
              </a:spcAft>
              <a:buSzPts val="1300"/>
              <a:buChar char="●"/>
            </a:pPr>
            <a:r>
              <a:rPr lang="id"/>
              <a:t>Namun Field atau Method static tidak bisa mengakses Field atau Method yang tidak static</a:t>
            </a:r>
            <a:endParaRPr/>
          </a:p>
          <a:p>
            <a:pPr indent="-311150" lvl="0" marL="457200" rtl="0" algn="l">
              <a:spcBef>
                <a:spcPts val="0"/>
              </a:spcBef>
              <a:spcAft>
                <a:spcPts val="0"/>
              </a:spcAft>
              <a:buSzPts val="1300"/>
              <a:buChar char="●"/>
            </a:pPr>
            <a:r>
              <a:rPr lang="id"/>
              <a:t>Biasanya static digunakan untuk membuat utility</a:t>
            </a:r>
            <a:endParaRPr/>
          </a:p>
          <a:p>
            <a:pPr indent="-311150" lvl="0" marL="457200" rtl="0" algn="l">
              <a:spcBef>
                <a:spcPts val="0"/>
              </a:spcBef>
              <a:spcAft>
                <a:spcPts val="0"/>
              </a:spcAft>
              <a:buSzPts val="1300"/>
              <a:buChar char="●"/>
            </a:pPr>
            <a:r>
              <a:rPr lang="id"/>
              <a:t>Untuk mengakses static Field atau Method, kita bisa langsung menggunakan nama Class diikuti dengan titik dan static Field atau Method nya</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Field</a:t>
            </a:r>
            <a:endParaRPr/>
          </a:p>
        </p:txBody>
      </p:sp>
      <p:pic>
        <p:nvPicPr>
          <p:cNvPr id="1242" name="Google Shape;1242;p211"/>
          <p:cNvPicPr preferRelativeResize="0"/>
          <p:nvPr/>
        </p:nvPicPr>
        <p:blipFill>
          <a:blip r:embed="rId3">
            <a:alphaModFix/>
          </a:blip>
          <a:stretch>
            <a:fillRect/>
          </a:stretch>
        </p:blipFill>
        <p:spPr>
          <a:xfrm>
            <a:off x="152400" y="2006250"/>
            <a:ext cx="8839199" cy="287817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1248" name="Google Shape;1248;p212"/>
          <p:cNvPicPr preferRelativeResize="0"/>
          <p:nvPr/>
        </p:nvPicPr>
        <p:blipFill>
          <a:blip r:embed="rId3">
            <a:alphaModFix/>
          </a:blip>
          <a:stretch>
            <a:fillRect/>
          </a:stretch>
        </p:blipFill>
        <p:spPr>
          <a:xfrm>
            <a:off x="152400" y="2006250"/>
            <a:ext cx="8839200" cy="268962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269" name="Google Shape;269;p43"/>
          <p:cNvPicPr preferRelativeResize="0"/>
          <p:nvPr/>
        </p:nvPicPr>
        <p:blipFill>
          <a:blip r:embed="rId3">
            <a:alphaModFix/>
          </a:blip>
          <a:stretch>
            <a:fillRect/>
          </a:stretch>
        </p:blipFill>
        <p:spPr>
          <a:xfrm>
            <a:off x="152400" y="2006250"/>
            <a:ext cx="8839200" cy="166081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merupakan fitur untuk membuat tipe data yang sudah jelas nilainya</a:t>
            </a:r>
            <a:endParaRPr/>
          </a:p>
          <a:p>
            <a:pPr indent="-311150" lvl="0" marL="457200" rtl="0" algn="l">
              <a:spcBef>
                <a:spcPts val="0"/>
              </a:spcBef>
              <a:spcAft>
                <a:spcPts val="0"/>
              </a:spcAft>
              <a:buSzPts val="1300"/>
              <a:buChar char="●"/>
            </a:pPr>
            <a:r>
              <a:rPr lang="id"/>
              <a:t>Untuk membuat Enum, kita bisa menggunakan kata kunci enum</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Enum</a:t>
            </a:r>
            <a:endParaRPr/>
          </a:p>
        </p:txBody>
      </p:sp>
      <p:pic>
        <p:nvPicPr>
          <p:cNvPr id="1265" name="Google Shape;1265;p215"/>
          <p:cNvPicPr preferRelativeResize="0"/>
          <p:nvPr/>
        </p:nvPicPr>
        <p:blipFill>
          <a:blip r:embed="rId3">
            <a:alphaModFix/>
          </a:blip>
          <a:stretch>
            <a:fillRect/>
          </a:stretch>
        </p:blipFill>
        <p:spPr>
          <a:xfrm>
            <a:off x="152400" y="2006250"/>
            <a:ext cx="8839200" cy="275898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Enum</a:t>
            </a:r>
            <a:endParaRPr/>
          </a:p>
        </p:txBody>
      </p:sp>
      <p:pic>
        <p:nvPicPr>
          <p:cNvPr id="1271" name="Google Shape;1271;p216"/>
          <p:cNvPicPr preferRelativeResize="0"/>
          <p:nvPr/>
        </p:nvPicPr>
        <p:blipFill>
          <a:blip r:embed="rId3">
            <a:alphaModFix/>
          </a:blip>
          <a:stretch>
            <a:fillRect/>
          </a:stretch>
        </p:blipFill>
        <p:spPr>
          <a:xfrm>
            <a:off x="152400" y="2006250"/>
            <a:ext cx="8411849"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282" name="Google Shape;1282;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a:t>
            </a:r>
            <a:endParaRPr/>
          </a:p>
          <a:p>
            <a:pPr indent="-311150" lvl="0" marL="457200" rtl="0" algn="l">
              <a:spcBef>
                <a:spcPts val="0"/>
              </a:spcBef>
              <a:spcAft>
                <a:spcPts val="0"/>
              </a:spcAft>
              <a:buSzPts val="1300"/>
              <a:buChar char="●"/>
            </a:pPr>
            <a:r>
              <a:rPr lang="id"/>
              <a:t>Untuk membuat sebuah exception, kita bisa menggunakan kata kunci throw, diikuti dengan object exception nya</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https://api.dart.dev/stable/2.14.4/dart-core/Exception-class.html</a:t>
            </a:r>
            <a:r>
              <a:rPr lang="id"/>
              <a:t>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288" name="Google Shape;1288;p219"/>
          <p:cNvPicPr preferRelativeResize="0"/>
          <p:nvPr/>
        </p:nvPicPr>
        <p:blipFill>
          <a:blip r:embed="rId3">
            <a:alphaModFix/>
          </a:blip>
          <a:stretch>
            <a:fillRect/>
          </a:stretch>
        </p:blipFill>
        <p:spPr>
          <a:xfrm>
            <a:off x="152400" y="2006250"/>
            <a:ext cx="8839203" cy="2784604"/>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 Exception</a:t>
            </a:r>
            <a:endParaRPr/>
          </a:p>
        </p:txBody>
      </p:sp>
      <p:sp>
        <p:nvSpPr>
          <p:cNvPr id="1294" name="Google Shape;1294;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class Exception yang sudah tersedia, kita juga bisa membuat class Exception sendiri</a:t>
            </a:r>
            <a:endParaRPr/>
          </a:p>
          <a:p>
            <a:pPr indent="-311150" lvl="0" marL="457200" rtl="0" algn="l">
              <a:spcBef>
                <a:spcPts val="0"/>
              </a:spcBef>
              <a:spcAft>
                <a:spcPts val="0"/>
              </a:spcAft>
              <a:buSzPts val="1300"/>
              <a:buChar char="●"/>
            </a:pPr>
            <a:r>
              <a:rPr lang="id"/>
              <a:t>Tidak ada kontrak dalam pembuatan class exception, kita bisa membuat class biasa</a:t>
            </a:r>
            <a:endParaRPr/>
          </a:p>
          <a:p>
            <a:pPr indent="-311150" lvl="0" marL="457200" rtl="0" algn="l">
              <a:spcBef>
                <a:spcPts val="0"/>
              </a:spcBef>
              <a:spcAft>
                <a:spcPts val="0"/>
              </a:spcAft>
              <a:buSzPts val="1300"/>
              <a:buChar char="●"/>
            </a:pPr>
            <a:r>
              <a:rPr lang="id"/>
              <a:t>Namun sangat direkomendasikan jika membuat class exception baru, kita melakukan implements ke class Exception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00" name="Google Shape;1300;p221"/>
          <p:cNvPicPr preferRelativeResize="0"/>
          <p:nvPr/>
        </p:nvPicPr>
        <p:blipFill>
          <a:blip r:embed="rId3">
            <a:alphaModFix/>
          </a:blip>
          <a:stretch>
            <a:fillRect/>
          </a:stretch>
        </p:blipFill>
        <p:spPr>
          <a:xfrm>
            <a:off x="152400" y="2006250"/>
            <a:ext cx="7497783" cy="298485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06" name="Google Shape;1306;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method yang bisa menyebabkan exception, maka secara otomatis program akan berhenti. </a:t>
            </a:r>
            <a:endParaRPr/>
          </a:p>
          <a:p>
            <a:pPr indent="-311150" lvl="0" marL="457200" rtl="0" algn="l">
              <a:spcBef>
                <a:spcPts val="0"/>
              </a:spcBef>
              <a:spcAft>
                <a:spcPts val="0"/>
              </a:spcAft>
              <a:buSzPts val="1300"/>
              <a:buChar char="●"/>
            </a:pPr>
            <a:r>
              <a:rPr lang="id"/>
              <a:t>Jika kita tidak ingin program berhenti, kita perlu menangkap exception tersebut, dan melakukan sesuatu ketika terjadi exception</a:t>
            </a:r>
            <a:endParaRPr/>
          </a:p>
          <a:p>
            <a:pPr indent="-311150" lvl="0" marL="457200" rtl="0" algn="l">
              <a:spcBef>
                <a:spcPts val="0"/>
              </a:spcBef>
              <a:spcAft>
                <a:spcPts val="0"/>
              </a:spcAft>
              <a:buSzPts val="1300"/>
              <a:buChar char="●"/>
            </a:pPr>
            <a:r>
              <a:rPr lang="id"/>
              <a:t>Untuk menangkap exception, kita bisa menggunakan try-catch</a:t>
            </a:r>
            <a:endParaRPr/>
          </a:p>
          <a:p>
            <a:pPr indent="-311150" lvl="0" marL="457200" rtl="0" algn="l">
              <a:spcBef>
                <a:spcPts val="0"/>
              </a:spcBef>
              <a:spcAft>
                <a:spcPts val="0"/>
              </a:spcAft>
              <a:buSzPts val="1300"/>
              <a:buChar char="●"/>
            </a:pPr>
            <a:r>
              <a:rPr lang="id"/>
              <a:t>Cara menggunakan try-catch sangat mudah, di block try, kita tinggal panggil method yang bisa menyebabkan exception, dan di block catch, kita bisa melakukan sesuatu jika terjadi exception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12" name="Google Shape;1312;p223"/>
          <p:cNvPicPr preferRelativeResize="0"/>
          <p:nvPr/>
        </p:nvPicPr>
        <p:blipFill>
          <a:blip r:embed="rId3">
            <a:alphaModFix/>
          </a:blip>
          <a:stretch>
            <a:fillRect/>
          </a:stretch>
        </p:blipFill>
        <p:spPr>
          <a:xfrm>
            <a:off x="152400" y="2006250"/>
            <a:ext cx="8839200" cy="2428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Menangkap Object Exception</a:t>
            </a:r>
            <a:endParaRPr/>
          </a:p>
        </p:txBody>
      </p:sp>
      <p:pic>
        <p:nvPicPr>
          <p:cNvPr id="1318" name="Google Shape;1318;p224"/>
          <p:cNvPicPr preferRelativeResize="0"/>
          <p:nvPr/>
        </p:nvPicPr>
        <p:blipFill>
          <a:blip r:embed="rId3">
            <a:alphaModFix/>
          </a:blip>
          <a:stretch>
            <a:fillRect/>
          </a:stretch>
        </p:blipFill>
        <p:spPr>
          <a:xfrm>
            <a:off x="152400" y="2006250"/>
            <a:ext cx="8839203" cy="237529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a:t>
            </a:r>
            <a:endParaRPr/>
          </a:p>
        </p:txBody>
      </p:sp>
      <p:pic>
        <p:nvPicPr>
          <p:cNvPr id="1324" name="Google Shape;1324;p225"/>
          <p:cNvPicPr preferRelativeResize="0"/>
          <p:nvPr/>
        </p:nvPicPr>
        <p:blipFill>
          <a:blip r:embed="rId3">
            <a:alphaModFix/>
          </a:blip>
          <a:stretch>
            <a:fillRect/>
          </a:stretch>
        </p:blipFill>
        <p:spPr>
          <a:xfrm>
            <a:off x="152400" y="2006250"/>
            <a:ext cx="6707133" cy="29848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36" name="Google Shape;1336;p227"/>
          <p:cNvPicPr preferRelativeResize="0"/>
          <p:nvPr/>
        </p:nvPicPr>
        <p:blipFill>
          <a:blip r:embed="rId3">
            <a:alphaModFix/>
          </a:blip>
          <a:stretch>
            <a:fillRect/>
          </a:stretch>
        </p:blipFill>
        <p:spPr>
          <a:xfrm>
            <a:off x="152400" y="2006250"/>
            <a:ext cx="8763214"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 Semua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tidak terlalu peduli dengan jenis class Exception</a:t>
            </a:r>
            <a:endParaRPr/>
          </a:p>
          <a:p>
            <a:pPr indent="-311150" lvl="0" marL="457200" rtl="0" algn="l">
              <a:spcBef>
                <a:spcPts val="0"/>
              </a:spcBef>
              <a:spcAft>
                <a:spcPts val="0"/>
              </a:spcAft>
              <a:buSzPts val="1300"/>
              <a:buChar char="●"/>
            </a:pPr>
            <a:r>
              <a:rPr lang="id"/>
              <a:t>Pada kasus seperti ini, kita bisa tidak menyebutkan class nya ketika melakukan try-catch</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 Semua Exception</a:t>
            </a:r>
            <a:endParaRPr/>
          </a:p>
        </p:txBody>
      </p:sp>
      <p:pic>
        <p:nvPicPr>
          <p:cNvPr id="1348" name="Google Shape;1348;p229"/>
          <p:cNvPicPr preferRelativeResize="0"/>
          <p:nvPr/>
        </p:nvPicPr>
        <p:blipFill>
          <a:blip r:embed="rId3">
            <a:alphaModFix/>
          </a:blip>
          <a:stretch>
            <a:fillRect/>
          </a:stretch>
        </p:blipFill>
        <p:spPr>
          <a:xfrm>
            <a:off x="152400" y="2006250"/>
            <a:ext cx="8657304"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Trace</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menangkap exception, object exception tidak memiliki informasi posisi atau lokasi terjadinya error</a:t>
            </a:r>
            <a:endParaRPr/>
          </a:p>
          <a:p>
            <a:pPr indent="-311150" lvl="0" marL="457200" rtl="0" algn="l">
              <a:spcBef>
                <a:spcPts val="0"/>
              </a:spcBef>
              <a:spcAft>
                <a:spcPts val="0"/>
              </a:spcAft>
              <a:buSzPts val="1300"/>
              <a:buChar char="●"/>
            </a:pPr>
            <a:r>
              <a:rPr lang="id"/>
              <a:t>Jika kita ingin mengetahui posisi atau lokasi terjadinya error, kita bisa menambahkan parameter kedua pada catch</a:t>
            </a:r>
            <a:endParaRPr/>
          </a:p>
          <a:p>
            <a:pPr indent="-311150" lvl="0" marL="457200" rtl="0" algn="l">
              <a:spcBef>
                <a:spcPts val="0"/>
              </a:spcBef>
              <a:spcAft>
                <a:spcPts val="0"/>
              </a:spcAft>
              <a:buSzPts val="1300"/>
              <a:buChar char="●"/>
            </a:pPr>
            <a:r>
              <a:rPr lang="id"/>
              <a:t>Secara otomatis parameter kedua tersebut adalah sebuah object StackTrace</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https://api.dart.dev/stable/2.14.4/dart-core/StackTrace-class.html</a:t>
            </a:r>
            <a:r>
              <a:rPr lang="id"/>
              <a:t>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 Trace</a:t>
            </a:r>
            <a:endParaRPr/>
          </a:p>
        </p:txBody>
      </p:sp>
      <p:pic>
        <p:nvPicPr>
          <p:cNvPr id="1360" name="Google Shape;1360;p231"/>
          <p:cNvPicPr preferRelativeResize="0"/>
          <p:nvPr/>
        </p:nvPicPr>
        <p:blipFill>
          <a:blip r:embed="rId3">
            <a:alphaModFix/>
          </a:blip>
          <a:stretch>
            <a:fillRect/>
          </a:stretch>
        </p:blipFill>
        <p:spPr>
          <a:xfrm>
            <a:off x="152400" y="2006250"/>
            <a:ext cx="8344263"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
        <p:nvSpPr>
          <p:cNvPr id="1371" name="Google Shape;1371;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Exception, ada jenis kesalahan lagi yaitu Error</a:t>
            </a:r>
            <a:endParaRPr/>
          </a:p>
          <a:p>
            <a:pPr indent="-311150" lvl="0" marL="457200" rtl="0" algn="l">
              <a:spcBef>
                <a:spcPts val="0"/>
              </a:spcBef>
              <a:spcAft>
                <a:spcPts val="0"/>
              </a:spcAft>
              <a:buSzPts val="1300"/>
              <a:buChar char="●"/>
            </a:pPr>
            <a:r>
              <a:rPr lang="id"/>
              <a:t>Berbeda dengan Exception, Error adalah jenis kesalahan yang harus dihindari, dan jika terjadi, lebih baik segera hentikan program nya</a:t>
            </a:r>
            <a:endParaRPr/>
          </a:p>
          <a:p>
            <a:pPr indent="-311150" lvl="0" marL="457200" rtl="0" algn="l">
              <a:spcBef>
                <a:spcPts val="0"/>
              </a:spcBef>
              <a:spcAft>
                <a:spcPts val="0"/>
              </a:spcAft>
              <a:buSzPts val="1300"/>
              <a:buChar char="●"/>
            </a:pPr>
            <a:r>
              <a:rPr lang="id"/>
              <a:t>Error biasanya terjadi karena ada kesalahan pada kode program kita</a:t>
            </a:r>
            <a:endParaRPr/>
          </a:p>
          <a:p>
            <a:pPr indent="-311150" lvl="0" marL="457200" rtl="0" algn="l">
              <a:spcBef>
                <a:spcPts val="0"/>
              </a:spcBef>
              <a:spcAft>
                <a:spcPts val="0"/>
              </a:spcAft>
              <a:buSzPts val="1300"/>
              <a:buChar char="●"/>
            </a:pPr>
            <a:r>
              <a:rPr lang="id"/>
              <a:t>Contoh, kita mengakses index yang salah di List</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https://api.dart.dev/stable/2.14.4/dart-core/Error-class.html</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
        <p:nvSpPr>
          <p:cNvPr id="280" name="Google Shape;280;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saja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a:t>
            </a:r>
            <a:endParaRPr/>
          </a:p>
          <a:p>
            <a:pPr indent="-311150" lvl="0" marL="457200" rtl="0" algn="l">
              <a:spcBef>
                <a:spcPts val="0"/>
              </a:spcBef>
              <a:spcAft>
                <a:spcPts val="0"/>
              </a:spcAft>
              <a:buSzPts val="1300"/>
              <a:buChar char="●"/>
            </a:pPr>
            <a:r>
              <a:rPr lang="id"/>
              <a:t>Field wajib dimasukkan nilai nya, kecuali field yang nullable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a:t>
            </a:r>
            <a:endParaRPr/>
          </a:p>
        </p:txBody>
      </p:sp>
      <p:pic>
        <p:nvPicPr>
          <p:cNvPr id="1377" name="Google Shape;1377;p234"/>
          <p:cNvPicPr preferRelativeResize="0"/>
          <p:nvPr/>
        </p:nvPicPr>
        <p:blipFill>
          <a:blip r:embed="rId3">
            <a:alphaModFix/>
          </a:blip>
          <a:stretch>
            <a:fillRect/>
          </a:stretch>
        </p:blipFill>
        <p:spPr>
          <a:xfrm>
            <a:off x="152400" y="2006250"/>
            <a:ext cx="8839200" cy="2284874"/>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
        <p:nvSpPr>
          <p:cNvPr id="1388" name="Google Shape;1388;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Metadata merupakan fitur yang digunakan untuk menambah informasi tambahan pada kode program yang kita buat</a:t>
            </a:r>
            <a:endParaRPr/>
          </a:p>
          <a:p>
            <a:pPr indent="-311150" lvl="0" marL="457200" rtl="0" algn="l">
              <a:spcBef>
                <a:spcPts val="0"/>
              </a:spcBef>
              <a:spcAft>
                <a:spcPts val="0"/>
              </a:spcAft>
              <a:buSzPts val="1300"/>
              <a:buChar char="●"/>
            </a:pPr>
            <a:r>
              <a:rPr lang="id"/>
              <a:t>Untuk menambahkan informasi tambahan ke dalam kode program kita, kita bisa menggunakan Annotation yang dimulai dengan karakter @ lalu diikuti dengan constant atau memanggil constant constructor</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Standard Annotation</a:t>
            </a:r>
            <a:endParaRPr/>
          </a:p>
        </p:txBody>
      </p:sp>
      <p:graphicFrame>
        <p:nvGraphicFramePr>
          <p:cNvPr id="1394" name="Google Shape;1394;p237"/>
          <p:cNvGraphicFramePr/>
          <p:nvPr/>
        </p:nvGraphicFramePr>
        <p:xfrm>
          <a:off x="952500" y="2000250"/>
          <a:ext cx="3000000" cy="3000000"/>
        </p:xfrm>
        <a:graphic>
          <a:graphicData uri="http://schemas.openxmlformats.org/drawingml/2006/table">
            <a:tbl>
              <a:tblPr>
                <a:noFill/>
                <a:tableStyleId>{A5826C41-2CF0-4391-A55C-D641D5783C79}</a:tableStyleId>
              </a:tblPr>
              <a:tblGrid>
                <a:gridCol w="2291875"/>
                <a:gridCol w="4947125"/>
              </a:tblGrid>
              <a:tr h="381000">
                <a:tc>
                  <a:txBody>
                    <a:bodyPr/>
                    <a:lstStyle/>
                    <a:p>
                      <a:pPr indent="0" lvl="0" marL="0" rtl="0" algn="l">
                        <a:spcBef>
                          <a:spcPts val="0"/>
                        </a:spcBef>
                        <a:spcAft>
                          <a:spcPts val="0"/>
                        </a:spcAft>
                        <a:buNone/>
                      </a:pPr>
                      <a:r>
                        <a:rPr lang="id"/>
                        <a:t>Annotation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@Deprecated</a:t>
                      </a:r>
                      <a:endParaRPr/>
                    </a:p>
                  </a:txBody>
                  <a:tcPr marT="91425" marB="91425" marR="91425" marL="91425"/>
                </a:tc>
                <a:tc>
                  <a:txBody>
                    <a:bodyPr/>
                    <a:lstStyle/>
                    <a:p>
                      <a:pPr indent="0" lvl="0" marL="0" rtl="0" algn="l">
                        <a:spcBef>
                          <a:spcPts val="0"/>
                        </a:spcBef>
                        <a:spcAft>
                          <a:spcPts val="0"/>
                        </a:spcAft>
                        <a:buNone/>
                      </a:pPr>
                      <a:r>
                        <a:rPr lang="id"/>
                        <a:t>Menandai bahwa kode tersebut sudah tidak direkomendasikan digunakan</a:t>
                      </a:r>
                      <a:endParaRPr/>
                    </a:p>
                  </a:txBody>
                  <a:tcPr marT="91425" marB="91425" marR="91425" marL="91425"/>
                </a:tc>
              </a:tr>
              <a:tr h="381000">
                <a:tc>
                  <a:txBody>
                    <a:bodyPr/>
                    <a:lstStyle/>
                    <a:p>
                      <a:pPr indent="0" lvl="0" marL="0" rtl="0" algn="l">
                        <a:spcBef>
                          <a:spcPts val="0"/>
                        </a:spcBef>
                        <a:spcAft>
                          <a:spcPts val="0"/>
                        </a:spcAft>
                        <a:buNone/>
                      </a:pPr>
                      <a:r>
                        <a:rPr lang="id"/>
                        <a:t>@override</a:t>
                      </a:r>
                      <a:endParaRPr/>
                    </a:p>
                  </a:txBody>
                  <a:tcPr marT="91425" marB="91425" marR="91425" marL="91425"/>
                </a:tc>
                <a:tc>
                  <a:txBody>
                    <a:bodyPr/>
                    <a:lstStyle/>
                    <a:p>
                      <a:pPr indent="0" lvl="0" marL="0" rtl="0" algn="l">
                        <a:spcBef>
                          <a:spcPts val="0"/>
                        </a:spcBef>
                        <a:spcAft>
                          <a:spcPts val="0"/>
                        </a:spcAft>
                        <a:buNone/>
                      </a:pPr>
                      <a:r>
                        <a:rPr lang="id"/>
                        <a:t>Menandai bahwa field atau method tersebut merupakan overriding dari parent nya</a:t>
                      </a:r>
                      <a:endParaRPr/>
                    </a:p>
                  </a:txBody>
                  <a:tcPr marT="91425" marB="91425" marR="91425" marL="91425"/>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Standard Annotation</a:t>
            </a:r>
            <a:endParaRPr/>
          </a:p>
        </p:txBody>
      </p:sp>
      <p:pic>
        <p:nvPicPr>
          <p:cNvPr id="1400" name="Google Shape;1400;p238"/>
          <p:cNvPicPr preferRelativeResize="0"/>
          <p:nvPr/>
        </p:nvPicPr>
        <p:blipFill>
          <a:blip r:embed="rId3">
            <a:alphaModFix/>
          </a:blip>
          <a:stretch>
            <a:fillRect/>
          </a:stretch>
        </p:blipFill>
        <p:spPr>
          <a:xfrm>
            <a:off x="152400" y="2006250"/>
            <a:ext cx="8788013" cy="29848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Annotation</a:t>
            </a:r>
            <a:endParaRPr/>
          </a:p>
        </p:txBody>
      </p:sp>
      <p:sp>
        <p:nvSpPr>
          <p:cNvPr id="1406" name="Google Shape;1406;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Annotation sangat mudah, kita bisa membuat constant atau bisa membuat Class dengan menggunakan Constant Constructor</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Annotation</a:t>
            </a:r>
            <a:endParaRPr/>
          </a:p>
        </p:txBody>
      </p:sp>
      <p:pic>
        <p:nvPicPr>
          <p:cNvPr id="1412" name="Google Shape;1412;p240"/>
          <p:cNvPicPr preferRelativeResize="0"/>
          <p:nvPr/>
        </p:nvPicPr>
        <p:blipFill>
          <a:blip r:embed="rId3">
            <a:alphaModFix/>
          </a:blip>
          <a:stretch>
            <a:fillRect/>
          </a:stretch>
        </p:blipFill>
        <p:spPr>
          <a:xfrm>
            <a:off x="152400" y="2006250"/>
            <a:ext cx="8138380"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Manfaat Metadata</a:t>
            </a:r>
            <a:endParaRPr/>
          </a:p>
        </p:txBody>
      </p:sp>
      <p:sp>
        <p:nvSpPr>
          <p:cNvPr id="1418" name="Google Shape;1418;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metadata mungkin tidak terlihat begitu berguna</a:t>
            </a:r>
            <a:endParaRPr/>
          </a:p>
          <a:p>
            <a:pPr indent="-311150" lvl="0" marL="457200" rtl="0" algn="l">
              <a:spcBef>
                <a:spcPts val="0"/>
              </a:spcBef>
              <a:spcAft>
                <a:spcPts val="0"/>
              </a:spcAft>
              <a:buSzPts val="1300"/>
              <a:buChar char="●"/>
            </a:pPr>
            <a:r>
              <a:rPr lang="id"/>
              <a:t>Namun saat nanti kita sudah belajar tentang Reflection, maka kita akan bisa tahu manfaat yang bisa kita dapat ketika menggunakan Metadata</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29" name="Google Shape;1429;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Generic</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Unit Test</a:t>
            </a:r>
            <a:endParaRPr/>
          </a:p>
          <a:p>
            <a:pPr indent="-311150" lvl="0" marL="457200" rtl="0" algn="l">
              <a:spcBef>
                <a:spcPts val="0"/>
              </a:spcBef>
              <a:spcAft>
                <a:spcPts val="0"/>
              </a:spcAft>
              <a:buSzPts val="1300"/>
              <a:buChar char="●"/>
            </a:pPr>
            <a:r>
              <a:rPr lang="id"/>
              <a:t>Dart Standard Library</a:t>
            </a:r>
            <a:endParaRPr/>
          </a:p>
          <a:p>
            <a:pPr indent="-311150" lvl="0" marL="457200" rtl="0" algn="l">
              <a:spcBef>
                <a:spcPts val="0"/>
              </a:spcBef>
              <a:spcAft>
                <a:spcPts val="0"/>
              </a:spcAft>
              <a:buSzPts val="1300"/>
              <a:buChar char="●"/>
            </a:pPr>
            <a:r>
              <a:rPr lang="id"/>
              <a:t>Dart Async</a:t>
            </a:r>
            <a:endParaRPr/>
          </a:p>
          <a:p>
            <a:pPr indent="-311150" lvl="0" marL="457200" rtl="0" algn="l">
              <a:spcBef>
                <a:spcPts val="0"/>
              </a:spcBef>
              <a:spcAft>
                <a:spcPts val="0"/>
              </a:spcAft>
              <a:buSzPts val="1300"/>
              <a:buChar char="●"/>
            </a:pPr>
            <a:r>
              <a:rPr lang="id"/>
              <a:t>Dart Reflection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a:t>
            </a:r>
            <a:endParaRPr/>
          </a:p>
        </p:txBody>
      </p:sp>
      <p:pic>
        <p:nvPicPr>
          <p:cNvPr id="286" name="Google Shape;286;p46"/>
          <p:cNvPicPr preferRelativeResize="0"/>
          <p:nvPr/>
        </p:nvPicPr>
        <p:blipFill>
          <a:blip r:embed="rId3">
            <a:alphaModFix/>
          </a:blip>
          <a:stretch>
            <a:fillRect/>
          </a:stretch>
        </p:blipFill>
        <p:spPr>
          <a:xfrm>
            <a:off x="152400" y="2006250"/>
            <a:ext cx="853562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Field</a:t>
            </a:r>
            <a:endParaRPr/>
          </a:p>
        </p:txBody>
      </p:sp>
      <p:sp>
        <p:nvSpPr>
          <p:cNvPr id="292" name="Google Shape;292;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Tergantung final atau bukan.</a:t>
            </a:r>
            <a:endParaRPr/>
          </a:p>
          <a:p>
            <a:pPr indent="-311150" lvl="0" marL="457200" rtl="0" algn="l">
              <a:spcBef>
                <a:spcPts val="0"/>
              </a:spcBef>
              <a:spcAft>
                <a:spcPts val="0"/>
              </a:spcAft>
              <a:buSzPts val="1300"/>
              <a:buChar char="●"/>
            </a:pPr>
            <a:r>
              <a:rPr lang="id"/>
              <a:t>Jika final, berarti kita tidak bisa mengubah data field nya, namun jika tidak, kita bisa mengubah field nya</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 (titik) setelah nama object dan diikuti nama field 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Field</a:t>
            </a:r>
            <a:endParaRPr/>
          </a:p>
        </p:txBody>
      </p:sp>
      <p:pic>
        <p:nvPicPr>
          <p:cNvPr id="298" name="Google Shape;298;p48"/>
          <p:cNvPicPr preferRelativeResize="0"/>
          <p:nvPr/>
        </p:nvPicPr>
        <p:blipFill>
          <a:blip r:embed="rId3">
            <a:alphaModFix/>
          </a:blip>
          <a:stretch>
            <a:fillRect/>
          </a:stretch>
        </p:blipFill>
        <p:spPr>
          <a:xfrm>
            <a:off x="152400" y="2006250"/>
            <a:ext cx="8839202" cy="29368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field, kita juga bisa menambahkan method ke object</a:t>
            </a:r>
            <a:endParaRPr/>
          </a:p>
          <a:p>
            <a:pPr indent="-311150" lvl="0" marL="457200" rtl="0" algn="l">
              <a:spcBef>
                <a:spcPts val="0"/>
              </a:spcBef>
              <a:spcAft>
                <a:spcPts val="0"/>
              </a:spcAft>
              <a:buSzPts val="1300"/>
              <a:buChar char="●"/>
            </a:pPr>
            <a:r>
              <a:rPr lang="id"/>
              <a:t>Method adalah function yang terdapat di dalam class</a:t>
            </a:r>
            <a:endParaRPr/>
          </a:p>
          <a:p>
            <a:pPr indent="-311150" lvl="0" marL="457200" rtl="0" algn="l">
              <a:spcBef>
                <a:spcPts val="0"/>
              </a:spcBef>
              <a:spcAft>
                <a:spcPts val="0"/>
              </a:spcAft>
              <a:buSzPts val="1300"/>
              <a:buChar char="●"/>
            </a:pPr>
            <a:r>
              <a:rPr lang="id"/>
              <a:t>Cara dengan mendeklarasikan method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parameter di method yang ada di dalam block class</a:t>
            </a:r>
            <a:endParaRPr/>
          </a:p>
          <a:p>
            <a:pPr indent="-311150" lvl="0" marL="457200" rtl="0" algn="l">
              <a:spcBef>
                <a:spcPts val="0"/>
              </a:spcBef>
              <a:spcAft>
                <a:spcPts val="0"/>
              </a:spcAft>
              <a:buSzPts val="1300"/>
              <a:buChar char="●"/>
            </a:pPr>
            <a:r>
              <a:rPr lang="id"/>
              <a:t>Untuk mengakses method tersebut, kita bisa menggunakan tanda titik (.) dan diikuti dengan nama method nya. Sama seperti mengakses field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a:t>
            </a:r>
            <a:endParaRPr/>
          </a:p>
        </p:txBody>
      </p:sp>
      <p:pic>
        <p:nvPicPr>
          <p:cNvPr id="315" name="Google Shape;315;p51"/>
          <p:cNvPicPr preferRelativeResize="0"/>
          <p:nvPr/>
        </p:nvPicPr>
        <p:blipFill>
          <a:blip r:embed="rId3">
            <a:alphaModFix/>
          </a:blip>
          <a:stretch>
            <a:fillRect/>
          </a:stretch>
        </p:blipFill>
        <p:spPr>
          <a:xfrm>
            <a:off x="152400" y="2006250"/>
            <a:ext cx="8344013"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Method</a:t>
            </a:r>
            <a:endParaRPr/>
          </a:p>
        </p:txBody>
      </p:sp>
      <p:pic>
        <p:nvPicPr>
          <p:cNvPr id="321" name="Google Shape;321;p52"/>
          <p:cNvPicPr preferRelativeResize="0"/>
          <p:nvPr/>
        </p:nvPicPr>
        <p:blipFill>
          <a:blip r:embed="rId3">
            <a:alphaModFix/>
          </a:blip>
          <a:stretch>
            <a:fillRect/>
          </a:stretch>
        </p:blipFill>
        <p:spPr>
          <a:xfrm>
            <a:off x="152400" y="2006250"/>
            <a:ext cx="8839201" cy="18027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Expression Body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Expression Body</a:t>
            </a:r>
            <a:endParaRPr/>
          </a:p>
        </p:txBody>
      </p:sp>
      <p:sp>
        <p:nvSpPr>
          <p:cNvPr id="332" name="Google Shape;332;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method, kadang-kadang kita hanya menggunakan satu baris kode</a:t>
            </a:r>
            <a:endParaRPr/>
          </a:p>
          <a:p>
            <a:pPr indent="-311150" lvl="0" marL="457200" rtl="0" algn="l">
              <a:spcBef>
                <a:spcPts val="0"/>
              </a:spcBef>
              <a:spcAft>
                <a:spcPts val="0"/>
              </a:spcAft>
              <a:buSzPts val="1300"/>
              <a:buChar char="●"/>
            </a:pPr>
            <a:r>
              <a:rPr lang="id"/>
              <a:t>Jika kita membuat method dengan body yang sangat sederhana, kita bisa gunakan expression body</a:t>
            </a:r>
            <a:endParaRPr/>
          </a:p>
          <a:p>
            <a:pPr indent="-311150" lvl="0" marL="457200" rtl="0" algn="l">
              <a:spcBef>
                <a:spcPts val="0"/>
              </a:spcBef>
              <a:spcAft>
                <a:spcPts val="0"/>
              </a:spcAft>
              <a:buSzPts val="1300"/>
              <a:buChar char="●"/>
            </a:pPr>
            <a:r>
              <a:rPr lang="id"/>
              <a:t>Expression body mirip seperti ketika kita membuat anonymous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Expression Body</a:t>
            </a:r>
            <a:endParaRPr/>
          </a:p>
        </p:txBody>
      </p:sp>
      <p:pic>
        <p:nvPicPr>
          <p:cNvPr id="338" name="Google Shape;338;p55"/>
          <p:cNvPicPr preferRelativeResize="0"/>
          <p:nvPr/>
        </p:nvPicPr>
        <p:blipFill>
          <a:blip r:embed="rId3">
            <a:alphaModFix/>
          </a:blip>
          <a:stretch>
            <a:fillRect/>
          </a:stretch>
        </p:blipFill>
        <p:spPr>
          <a:xfrm>
            <a:off x="152400" y="2006250"/>
            <a:ext cx="8839203" cy="25699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Method Expression Body</a:t>
            </a:r>
            <a:endParaRPr/>
          </a:p>
        </p:txBody>
      </p:sp>
      <p:pic>
        <p:nvPicPr>
          <p:cNvPr id="344" name="Google Shape;344;p56"/>
          <p:cNvPicPr preferRelativeResize="0"/>
          <p:nvPr/>
        </p:nvPicPr>
        <p:blipFill>
          <a:blip r:embed="rId3">
            <a:alphaModFix/>
          </a:blip>
          <a:stretch>
            <a:fillRect/>
          </a:stretch>
        </p:blipFill>
        <p:spPr>
          <a:xfrm>
            <a:off x="152400" y="2006250"/>
            <a:ext cx="8839200" cy="2527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Method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Method</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Method adalah cara menambahkan method terhadap Class yang sudah ada, tanpa harus mengubah Class tersebut</a:t>
            </a:r>
            <a:endParaRPr/>
          </a:p>
          <a:p>
            <a:pPr indent="-311150" lvl="0" marL="457200" rtl="0" algn="l">
              <a:spcBef>
                <a:spcPts val="0"/>
              </a:spcBef>
              <a:spcAft>
                <a:spcPts val="0"/>
              </a:spcAft>
              <a:buSzPts val="1300"/>
              <a:buChar char="●"/>
            </a:pPr>
            <a:r>
              <a:rPr lang="id"/>
              <a:t>Hal ini kadang bermanfaat jika misal Class nya adalah Class milik library yang bukan kita yang membuatnya</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Extension Method</a:t>
            </a:r>
            <a:endParaRPr/>
          </a:p>
        </p:txBody>
      </p:sp>
      <p:sp>
        <p:nvSpPr>
          <p:cNvPr id="361" name="Google Shape;36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Extension Method hampir mirip dengan membuat class, namun kita perlu menggunakan kata kunci extension diikuti nama extension lalu diikuti kata kunci on dan nama Class yang ingin kita tambahkan extension method nya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Method</a:t>
            </a:r>
            <a:endParaRPr/>
          </a:p>
        </p:txBody>
      </p:sp>
      <p:pic>
        <p:nvPicPr>
          <p:cNvPr id="367" name="Google Shape;367;p60"/>
          <p:cNvPicPr preferRelativeResize="0"/>
          <p:nvPr/>
        </p:nvPicPr>
        <p:blipFill>
          <a:blip r:embed="rId3">
            <a:alphaModFix/>
          </a:blip>
          <a:stretch>
            <a:fillRect/>
          </a:stretch>
        </p:blipFill>
        <p:spPr>
          <a:xfrm>
            <a:off x="152400" y="2006250"/>
            <a:ext cx="8839202" cy="22651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Extension Method</a:t>
            </a:r>
            <a:endParaRPr/>
          </a:p>
        </p:txBody>
      </p:sp>
      <p:pic>
        <p:nvPicPr>
          <p:cNvPr id="373" name="Google Shape;373;p61"/>
          <p:cNvPicPr preferRelativeResize="0"/>
          <p:nvPr/>
        </p:nvPicPr>
        <p:blipFill>
          <a:blip r:embed="rId3">
            <a:alphaModFix/>
          </a:blip>
          <a:stretch>
            <a:fillRect/>
          </a:stretch>
        </p:blipFill>
        <p:spPr>
          <a:xfrm>
            <a:off x="152400" y="2006250"/>
            <a:ext cx="8839199" cy="18074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endParaRPr/>
          </a:p>
        </p:txBody>
      </p:sp>
      <p:sp>
        <p:nvSpPr>
          <p:cNvPr id="384" name="Google Shape;384;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adalah method dengan nama yang spesial</a:t>
            </a:r>
            <a:endParaRPr/>
          </a:p>
          <a:p>
            <a:pPr indent="-311150" lvl="0" marL="457200" rtl="0" algn="l">
              <a:spcBef>
                <a:spcPts val="0"/>
              </a:spcBef>
              <a:spcAft>
                <a:spcPts val="0"/>
              </a:spcAft>
              <a:buSzPts val="1300"/>
              <a:buChar char="●"/>
            </a:pPr>
            <a:r>
              <a:rPr lang="id"/>
              <a:t>Dart memperbolehkan kita membuat method dengan nama operator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Operator</a:t>
            </a:r>
            <a:endParaRPr/>
          </a:p>
        </p:txBody>
      </p:sp>
      <p:pic>
        <p:nvPicPr>
          <p:cNvPr id="390" name="Google Shape;390;p64"/>
          <p:cNvPicPr preferRelativeResize="0"/>
          <p:nvPr/>
        </p:nvPicPr>
        <p:blipFill>
          <a:blip r:embed="rId3">
            <a:alphaModFix/>
          </a:blip>
          <a:stretch>
            <a:fillRect/>
          </a:stretch>
        </p:blipFill>
        <p:spPr>
          <a:xfrm>
            <a:off x="152400" y="2006250"/>
            <a:ext cx="8839199" cy="25734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Operator</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operator, kita bisa seperti membuat Method, namun nama method diganti menjadi kata kunci operator diikuti dengan operator nya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Operator</a:t>
            </a:r>
            <a:endParaRPr/>
          </a:p>
        </p:txBody>
      </p:sp>
      <p:pic>
        <p:nvPicPr>
          <p:cNvPr id="402" name="Google Shape;402;p66"/>
          <p:cNvPicPr preferRelativeResize="0"/>
          <p:nvPr/>
        </p:nvPicPr>
        <p:blipFill>
          <a:blip r:embed="rId3">
            <a:alphaModFix/>
          </a:blip>
          <a:stretch>
            <a:fillRect/>
          </a:stretch>
        </p:blipFill>
        <p:spPr>
          <a:xfrm>
            <a:off x="152400" y="2006250"/>
            <a:ext cx="8839199" cy="2749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Operator</a:t>
            </a:r>
            <a:endParaRPr/>
          </a:p>
        </p:txBody>
      </p:sp>
      <p:pic>
        <p:nvPicPr>
          <p:cNvPr id="408" name="Google Shape;408;p67"/>
          <p:cNvPicPr preferRelativeResize="0"/>
          <p:nvPr/>
        </p:nvPicPr>
        <p:blipFill>
          <a:blip r:embed="rId3">
            <a:alphaModFix/>
          </a:blip>
          <a:stretch>
            <a:fillRect/>
          </a:stretch>
        </p:blipFill>
        <p:spPr>
          <a:xfrm>
            <a:off x="152400" y="2006250"/>
            <a:ext cx="8762392"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419" name="Google Shape;419;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method, karena kita menggunakan kurung ()</a:t>
            </a:r>
            <a:endParaRPr/>
          </a:p>
          <a:p>
            <a:pPr indent="-311150" lvl="0" marL="457200" rtl="0" algn="l">
              <a:spcBef>
                <a:spcPts val="0"/>
              </a:spcBef>
              <a:spcAft>
                <a:spcPts val="0"/>
              </a:spcAft>
              <a:buSzPts val="1300"/>
              <a:buChar char="●"/>
            </a:pPr>
            <a:r>
              <a:rPr lang="id"/>
              <a:t>Di dalam class, kita bisa membuat constructor, constructor adalah method  yang akan dipanggil saat pertama kali Object dibuat.</a:t>
            </a:r>
            <a:endParaRPr/>
          </a:p>
          <a:p>
            <a:pPr indent="-311150" lvl="0" marL="457200" rtl="0" algn="l">
              <a:spcBef>
                <a:spcPts val="0"/>
              </a:spcBef>
              <a:spcAft>
                <a:spcPts val="0"/>
              </a:spcAft>
              <a:buSzPts val="1300"/>
              <a:buChar char="●"/>
            </a:pPr>
            <a:r>
              <a:rPr lang="id"/>
              <a:t>Mirip seperti di method, kita bisa memberi parameter pada constructor</a:t>
            </a:r>
            <a:endParaRPr/>
          </a:p>
          <a:p>
            <a:pPr indent="-311150" lvl="0" marL="457200" rtl="0" algn="l">
              <a:spcBef>
                <a:spcPts val="0"/>
              </a:spcBef>
              <a:spcAft>
                <a:spcPts val="0"/>
              </a:spcAft>
              <a:buSzPts val="1300"/>
              <a:buChar char="●"/>
            </a:pPr>
            <a:r>
              <a:rPr lang="id"/>
              <a:t>Nama constructor harus sama dengan nama class, dan tidak membutuhkan kata kunci void atau return value</a:t>
            </a:r>
            <a:endParaRPr/>
          </a:p>
          <a:p>
            <a:pPr indent="-311150" lvl="0" marL="457200" rtl="0" algn="l">
              <a:spcBef>
                <a:spcPts val="0"/>
              </a:spcBef>
              <a:spcAft>
                <a:spcPts val="0"/>
              </a:spcAft>
              <a:buSzPts val="1300"/>
              <a:buChar char="●"/>
            </a:pPr>
            <a:r>
              <a:rPr lang="id"/>
              <a:t>Ketika kita menambahkan Constructor pada class, maka saat membuat Object baru, kita wajib mengikuti parameter yang ada di 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425" name="Google Shape;425;p70"/>
          <p:cNvPicPr preferRelativeResize="0"/>
          <p:nvPr/>
        </p:nvPicPr>
        <p:blipFill>
          <a:blip r:embed="rId3">
            <a:alphaModFix/>
          </a:blip>
          <a:stretch>
            <a:fillRect/>
          </a:stretch>
        </p:blipFill>
        <p:spPr>
          <a:xfrm>
            <a:off x="152400" y="2006250"/>
            <a:ext cx="6950879"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431" name="Google Shape;431;p71"/>
          <p:cNvPicPr preferRelativeResize="0"/>
          <p:nvPr/>
        </p:nvPicPr>
        <p:blipFill>
          <a:blip r:embed="rId3">
            <a:alphaModFix/>
          </a:blip>
          <a:stretch>
            <a:fillRect/>
          </a:stretch>
        </p:blipFill>
        <p:spPr>
          <a:xfrm>
            <a:off x="152400" y="2006250"/>
            <a:ext cx="8839203" cy="15779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Shadowing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Shadowing</a:t>
            </a:r>
            <a:endParaRPr/>
          </a:p>
        </p:txBody>
      </p:sp>
      <p:sp>
        <p:nvSpPr>
          <p:cNvPr id="442" name="Google Shape;442;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shadowing adalah kejadian ketika kita membuat nama variable dengan nama yang sama di scope yang menutupi variable dengan nama yang sama di scope diatasnya</a:t>
            </a:r>
            <a:endParaRPr/>
          </a:p>
          <a:p>
            <a:pPr indent="-311150" lvl="0" marL="457200" rtl="0" algn="l">
              <a:spcBef>
                <a:spcPts val="0"/>
              </a:spcBef>
              <a:spcAft>
                <a:spcPts val="0"/>
              </a:spcAft>
              <a:buSzPts val="1300"/>
              <a:buChar char="●"/>
            </a:pPr>
            <a:r>
              <a:rPr lang="id"/>
              <a:t>Ini biasa terjadi seperti kita membuat nama parameter di method sama dengan nama field di class</a:t>
            </a:r>
            <a:endParaRPr/>
          </a:p>
          <a:p>
            <a:pPr indent="-311150" lvl="0" marL="457200" rtl="0" algn="l">
              <a:spcBef>
                <a:spcPts val="0"/>
              </a:spcBef>
              <a:spcAft>
                <a:spcPts val="0"/>
              </a:spcAft>
              <a:buSzPts val="1300"/>
              <a:buChar char="●"/>
            </a:pPr>
            <a:r>
              <a:rPr lang="id"/>
              <a:t>Saat terjadi variable shadowing, maka secara otomatis variable di scope diatasnya tidak bisa diakses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Field</a:t>
            </a:r>
            <a:endParaRPr/>
          </a:p>
          <a:p>
            <a:pPr indent="-311150" lvl="0" marL="457200" rtl="0" algn="l">
              <a:spcBef>
                <a:spcPts val="0"/>
              </a:spcBef>
              <a:spcAft>
                <a:spcPts val="0"/>
              </a:spcAft>
              <a:buSzPts val="1300"/>
              <a:buChar char="●"/>
            </a:pPr>
            <a:r>
              <a:rPr lang="id"/>
              <a:t>Method</a:t>
            </a:r>
            <a:endParaRPr/>
          </a:p>
          <a:p>
            <a:pPr indent="-311150" lvl="0" marL="457200" rtl="0" algn="l">
              <a:spcBef>
                <a:spcPts val="0"/>
              </a:spcBef>
              <a:spcAft>
                <a:spcPts val="0"/>
              </a:spcAft>
              <a:buSzPts val="1300"/>
              <a:buChar char="●"/>
            </a:pPr>
            <a:r>
              <a:rPr lang="id"/>
              <a:t>Constructor</a:t>
            </a:r>
            <a:endParaRPr/>
          </a:p>
          <a:p>
            <a:pPr indent="-311150" lvl="0" marL="457200" rtl="0" algn="l">
              <a:spcBef>
                <a:spcPts val="0"/>
              </a:spcBef>
              <a:spcAft>
                <a:spcPts val="0"/>
              </a:spcAft>
              <a:buSzPts val="1300"/>
              <a:buChar char="●"/>
            </a:pPr>
            <a:r>
              <a:rPr lang="id"/>
              <a:t>Inheritance</a:t>
            </a:r>
            <a:endParaRPr/>
          </a:p>
          <a:p>
            <a:pPr indent="-311150" lvl="0" marL="457200" rtl="0" algn="l">
              <a:spcBef>
                <a:spcPts val="0"/>
              </a:spcBef>
              <a:spcAft>
                <a:spcPts val="0"/>
              </a:spcAft>
              <a:buSzPts val="1300"/>
              <a:buChar char="●"/>
            </a:pPr>
            <a:r>
              <a:rPr lang="id"/>
              <a:t>Exception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Shadowing</a:t>
            </a:r>
            <a:endParaRPr/>
          </a:p>
        </p:txBody>
      </p:sp>
      <p:pic>
        <p:nvPicPr>
          <p:cNvPr id="448" name="Google Shape;448;p74"/>
          <p:cNvPicPr preferRelativeResize="0"/>
          <p:nvPr/>
        </p:nvPicPr>
        <p:blipFill>
          <a:blip r:embed="rId3">
            <a:alphaModFix/>
          </a:blip>
          <a:stretch>
            <a:fillRect/>
          </a:stretch>
        </p:blipFill>
        <p:spPr>
          <a:xfrm>
            <a:off x="152400" y="2006250"/>
            <a:ext cx="807295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459" name="Google Shape;459;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block constructor atau method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sebuah field yang namanya sama dengan parameter method, hal ini tidak bisa dilakukan jika langsung menyebut nama field, kita bisa mengakses nama field tersebut dengan kata kunci this</a:t>
            </a:r>
            <a:endParaRPr/>
          </a:p>
          <a:p>
            <a:pPr indent="-311150" lvl="0" marL="457200" rtl="0" algn="l">
              <a:spcBef>
                <a:spcPts val="0"/>
              </a:spcBef>
              <a:spcAft>
                <a:spcPts val="0"/>
              </a:spcAft>
              <a:buSzPts val="1300"/>
              <a:buChar char="●"/>
            </a:pPr>
            <a:r>
              <a:rPr lang="id"/>
              <a:t>This juga tidak hanya digunakan untuk mengakses field milik object saat ini, namun juga bisa digunakan untuk mengakses method</a:t>
            </a:r>
            <a:endParaRPr/>
          </a:p>
          <a:p>
            <a:pPr indent="-311150" lvl="0" marL="457200" rtl="0" algn="l">
              <a:spcBef>
                <a:spcPts val="0"/>
              </a:spcBef>
              <a:spcAft>
                <a:spcPts val="0"/>
              </a:spcAft>
              <a:buSzPts val="1300"/>
              <a:buChar char="●"/>
            </a:pPr>
            <a:r>
              <a:rPr lang="id"/>
              <a:t>This bisa digunakan untuk mengatasi masalah variable shadowing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465" name="Google Shape;465;p77"/>
          <p:cNvPicPr preferRelativeResize="0"/>
          <p:nvPr/>
        </p:nvPicPr>
        <p:blipFill>
          <a:blip r:embed="rId3">
            <a:alphaModFix/>
          </a:blip>
          <a:stretch>
            <a:fillRect/>
          </a:stretch>
        </p:blipFill>
        <p:spPr>
          <a:xfrm>
            <a:off x="152400" y="2006250"/>
            <a:ext cx="8195473" cy="2984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Initializing Formal Parameter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Initializing Formal Parameter</a:t>
            </a:r>
            <a:endParaRPr/>
          </a:p>
        </p:txBody>
      </p:sp>
      <p:sp>
        <p:nvSpPr>
          <p:cNvPr id="476" name="Google Shape;47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membuat Constructor, biasanya kita membuat parameter yang hanya digunakan untuk mengubah nilai yang ada di field</a:t>
            </a:r>
            <a:endParaRPr/>
          </a:p>
          <a:p>
            <a:pPr indent="-311150" lvl="0" marL="457200" rtl="0" algn="l">
              <a:spcBef>
                <a:spcPts val="0"/>
              </a:spcBef>
              <a:spcAft>
                <a:spcPts val="0"/>
              </a:spcAft>
              <a:buSzPts val="1300"/>
              <a:buChar char="●"/>
            </a:pPr>
            <a:r>
              <a:rPr lang="id"/>
              <a:t>Untuk kasus ini, kita bisa menggunakan fitur Formal Parameter, dimana pada parameter kita bisa langsung sebutkan field mana yang akan diubah</a:t>
            </a:r>
            <a:endParaRPr/>
          </a:p>
          <a:p>
            <a:pPr indent="-311150" lvl="0" marL="457200" rtl="0" algn="l">
              <a:spcBef>
                <a:spcPts val="0"/>
              </a:spcBef>
              <a:spcAft>
                <a:spcPts val="0"/>
              </a:spcAft>
              <a:buSzPts val="1300"/>
              <a:buChar char="●"/>
            </a:pPr>
            <a:r>
              <a:rPr lang="id"/>
              <a:t>Formal Parameter hanya bisa digunakan di Constructor, tidak bisa digunakan di Method</a:t>
            </a:r>
            <a:endParaRPr/>
          </a:p>
          <a:p>
            <a:pPr indent="-311150" lvl="0" marL="457200" rtl="0" algn="l">
              <a:spcBef>
                <a:spcPts val="0"/>
              </a:spcBef>
              <a:spcAft>
                <a:spcPts val="0"/>
              </a:spcAft>
              <a:buSzPts val="1300"/>
              <a:buChar char="●"/>
            </a:pPr>
            <a:r>
              <a:rPr lang="id"/>
              <a:t>Caranya kita cukup ubah parameternya dengan menggunakan this.namaField nya, tanpa perlu menggunakan tipe 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Initializing Formal Parameter</a:t>
            </a:r>
            <a:endParaRPr/>
          </a:p>
        </p:txBody>
      </p:sp>
      <p:pic>
        <p:nvPicPr>
          <p:cNvPr id="482" name="Google Shape;482;p80"/>
          <p:cNvPicPr preferRelativeResize="0"/>
          <p:nvPr/>
        </p:nvPicPr>
        <p:blipFill>
          <a:blip r:embed="rId3">
            <a:alphaModFix/>
          </a:blip>
          <a:stretch>
            <a:fillRect/>
          </a:stretch>
        </p:blipFill>
        <p:spPr>
          <a:xfrm>
            <a:off x="152400" y="2006250"/>
            <a:ext cx="8526103"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Constructor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Constructor</a:t>
            </a:r>
            <a:endParaRPr/>
          </a:p>
        </p:txBody>
      </p:sp>
      <p:sp>
        <p:nvSpPr>
          <p:cNvPr id="493" name="Google Shape;493;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Constructor hanya bisa dibuat satu saja, mirip seperti function atau method, kita tidak bisa membuat beberapa dengan nama yang sama.</a:t>
            </a:r>
            <a:endParaRPr/>
          </a:p>
          <a:p>
            <a:pPr indent="-311150" lvl="0" marL="457200" rtl="0" algn="l">
              <a:spcBef>
                <a:spcPts val="0"/>
              </a:spcBef>
              <a:spcAft>
                <a:spcPts val="0"/>
              </a:spcAft>
              <a:buSzPts val="1300"/>
              <a:buChar char="●"/>
            </a:pPr>
            <a:r>
              <a:rPr lang="id"/>
              <a:t>Namun terdapat fitur yang bernama Named Constructor, yaitu Constructor dengan nama yang berbeda</a:t>
            </a:r>
            <a:endParaRPr/>
          </a:p>
          <a:p>
            <a:pPr indent="-311150" lvl="0" marL="457200" rtl="0" algn="l">
              <a:spcBef>
                <a:spcPts val="0"/>
              </a:spcBef>
              <a:spcAft>
                <a:spcPts val="0"/>
              </a:spcAft>
              <a:buSzPts val="1300"/>
              <a:buChar char="●"/>
            </a:pPr>
            <a:r>
              <a:rPr lang="id"/>
              <a:t>Dengan menggunakan Named Constructor, kita bisa membuat Constructor lebih dari satu, namun wajib menggunakan nama yang berbeda</a:t>
            </a:r>
            <a:endParaRPr/>
          </a:p>
          <a:p>
            <a:pPr indent="-311150" lvl="0" marL="457200" rtl="0" algn="l">
              <a:spcBef>
                <a:spcPts val="0"/>
              </a:spcBef>
              <a:spcAft>
                <a:spcPts val="0"/>
              </a:spcAft>
              <a:buSzPts val="1300"/>
              <a:buChar char="●"/>
            </a:pPr>
            <a:r>
              <a:rPr lang="id"/>
              <a:t>Untuk membuatnya kita bisa menggunakan nama Class.namaConstructor nya</a:t>
            </a:r>
            <a:endParaRPr/>
          </a:p>
          <a:p>
            <a:pPr indent="-311150" lvl="0" marL="457200" rtl="0" algn="l">
              <a:spcBef>
                <a:spcPts val="0"/>
              </a:spcBef>
              <a:spcAft>
                <a:spcPts val="0"/>
              </a:spcAft>
              <a:buSzPts val="1300"/>
              <a:buChar char="●"/>
            </a:pPr>
            <a:r>
              <a:rPr lang="id"/>
              <a:t>Named Constructor bisa lebih dari satu</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Named Constructor</a:t>
            </a:r>
            <a:endParaRPr/>
          </a:p>
        </p:txBody>
      </p:sp>
      <p:pic>
        <p:nvPicPr>
          <p:cNvPr id="499" name="Google Shape;499;p83"/>
          <p:cNvPicPr preferRelativeResize="0"/>
          <p:nvPr/>
        </p:nvPicPr>
        <p:blipFill>
          <a:blip r:embed="rId3">
            <a:alphaModFix/>
          </a:blip>
          <a:stretch>
            <a:fillRect/>
          </a:stretch>
        </p:blipFill>
        <p:spPr>
          <a:xfrm>
            <a:off x="152400" y="2006250"/>
            <a:ext cx="7959603" cy="2984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Named Constructor</a:t>
            </a:r>
            <a:endParaRPr/>
          </a:p>
        </p:txBody>
      </p:sp>
      <p:sp>
        <p:nvSpPr>
          <p:cNvPr id="505" name="Google Shape;505;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Object menggunakan Named Constructor, kita bisa langsung mengakses menggunakan Class.namedConstructor()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Named Constructor</a:t>
            </a:r>
            <a:endParaRPr/>
          </a:p>
        </p:txBody>
      </p:sp>
      <p:pic>
        <p:nvPicPr>
          <p:cNvPr id="511" name="Google Shape;511;p85"/>
          <p:cNvPicPr preferRelativeResize="0"/>
          <p:nvPr/>
        </p:nvPicPr>
        <p:blipFill>
          <a:blip r:embed="rId3">
            <a:alphaModFix/>
          </a:blip>
          <a:stretch>
            <a:fillRect/>
          </a:stretch>
        </p:blipFill>
        <p:spPr>
          <a:xfrm>
            <a:off x="152400" y="2006250"/>
            <a:ext cx="8839203" cy="14667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a:t>
            </a:r>
            <a:r>
              <a:rPr lang="id"/>
              <a:t> Constructor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 Constructor</a:t>
            </a:r>
            <a:endParaRPr/>
          </a:p>
        </p:txBody>
      </p:sp>
      <p:sp>
        <p:nvSpPr>
          <p:cNvPr id="522" name="Google Shape;522;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Named Constructor, kita bisa memanggil Default Constructor, atau istilahnya adalah melakukan Redirecting Constructor</a:t>
            </a:r>
            <a:endParaRPr/>
          </a:p>
          <a:p>
            <a:pPr indent="-311150" lvl="0" marL="457200" rtl="0" algn="l">
              <a:spcBef>
                <a:spcPts val="0"/>
              </a:spcBef>
              <a:spcAft>
                <a:spcPts val="0"/>
              </a:spcAft>
              <a:buSzPts val="1300"/>
              <a:buChar char="●"/>
            </a:pPr>
            <a:r>
              <a:rPr lang="id"/>
              <a:t>Cara membuat Redirecting Constructor adalah dengan menambahkan : (titik dua), lalu diikuti dengan memanggil this(parameter), dimana this() disini adalah dianggap mengakses Default Constructor</a:t>
            </a:r>
            <a:endParaRPr/>
          </a:p>
          <a:p>
            <a:pPr indent="-311150" lvl="0" marL="457200" rtl="0" algn="l">
              <a:spcBef>
                <a:spcPts val="0"/>
              </a:spcBef>
              <a:spcAft>
                <a:spcPts val="0"/>
              </a:spcAft>
              <a:buSzPts val="1300"/>
              <a:buChar char="●"/>
            </a:pPr>
            <a:r>
              <a:rPr lang="id"/>
              <a:t>Saat membuat Redirecting Constructor, kita tidak bisa menambahkan body pada Redirecting Constructor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Redirecting Constructor</a:t>
            </a:r>
            <a:endParaRPr/>
          </a:p>
        </p:txBody>
      </p:sp>
      <p:pic>
        <p:nvPicPr>
          <p:cNvPr id="528" name="Google Shape;528;p88"/>
          <p:cNvPicPr preferRelativeResize="0"/>
          <p:nvPr/>
        </p:nvPicPr>
        <p:blipFill>
          <a:blip r:embed="rId3">
            <a:alphaModFix/>
          </a:blip>
          <a:stretch>
            <a:fillRect/>
          </a:stretch>
        </p:blipFill>
        <p:spPr>
          <a:xfrm>
            <a:off x="152400" y="2006250"/>
            <a:ext cx="8839199" cy="232270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 ke Named Constructor</a:t>
            </a:r>
            <a:endParaRPr/>
          </a:p>
        </p:txBody>
      </p:sp>
      <p:sp>
        <p:nvSpPr>
          <p:cNvPr id="534" name="Google Shape;534;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Redirecting juga bisa dilakukan ke Named Constructor</a:t>
            </a:r>
            <a:endParaRPr/>
          </a:p>
          <a:p>
            <a:pPr indent="-311150" lvl="0" marL="457200" rtl="0" algn="l">
              <a:spcBef>
                <a:spcPts val="0"/>
              </a:spcBef>
              <a:spcAft>
                <a:spcPts val="0"/>
              </a:spcAft>
              <a:buSzPts val="1300"/>
              <a:buChar char="●"/>
            </a:pPr>
            <a:r>
              <a:rPr lang="id"/>
              <a:t>Caranya kita ganti ketika memanggil this menjadi this.namedConstructor()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Redirecting Named Constructor</a:t>
            </a:r>
            <a:endParaRPr/>
          </a:p>
        </p:txBody>
      </p:sp>
      <p:pic>
        <p:nvPicPr>
          <p:cNvPr id="540" name="Google Shape;540;p90"/>
          <p:cNvPicPr preferRelativeResize="0"/>
          <p:nvPr/>
        </p:nvPicPr>
        <p:blipFill>
          <a:blip r:embed="rId3">
            <a:alphaModFix/>
          </a:blip>
          <a:stretch>
            <a:fillRect/>
          </a:stretch>
        </p:blipFill>
        <p:spPr>
          <a:xfrm>
            <a:off x="152400" y="2006250"/>
            <a:ext cx="8839201" cy="27865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List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List</a:t>
            </a:r>
            <a:endParaRPr/>
          </a:p>
        </p:txBody>
      </p:sp>
      <p:sp>
        <p:nvSpPr>
          <p:cNvPr id="551" name="Google Shape;551;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Constructor atau Named Constructor, terdapat fitur yang bernama Initializer List</a:t>
            </a:r>
            <a:endParaRPr/>
          </a:p>
          <a:p>
            <a:pPr indent="-311150" lvl="0" marL="457200" rtl="0" algn="l">
              <a:spcBef>
                <a:spcPts val="0"/>
              </a:spcBef>
              <a:spcAft>
                <a:spcPts val="0"/>
              </a:spcAft>
              <a:buSzPts val="1300"/>
              <a:buChar char="●"/>
            </a:pPr>
            <a:r>
              <a:rPr lang="id"/>
              <a:t>Initializer List merupakan tempat dimana kita bisa mengubah field pada Object, sebelum block body Constructor</a:t>
            </a:r>
            <a:endParaRPr/>
          </a:p>
          <a:p>
            <a:pPr indent="-311150" lvl="0" marL="457200" rtl="0" algn="l">
              <a:spcBef>
                <a:spcPts val="0"/>
              </a:spcBef>
              <a:spcAft>
                <a:spcPts val="0"/>
              </a:spcAft>
              <a:buSzPts val="1300"/>
              <a:buChar char="●"/>
            </a:pPr>
            <a:r>
              <a:rPr lang="id"/>
              <a:t>Hal ini menjadi lebih mudah dibanding mengubah field di dalam block Constructor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Initializer List</a:t>
            </a:r>
            <a:endParaRPr/>
          </a:p>
        </p:txBody>
      </p:sp>
      <p:pic>
        <p:nvPicPr>
          <p:cNvPr id="557" name="Google Shape;557;p93"/>
          <p:cNvPicPr preferRelativeResize="0"/>
          <p:nvPr/>
        </p:nvPicPr>
        <p:blipFill>
          <a:blip r:embed="rId3">
            <a:alphaModFix/>
          </a:blip>
          <a:stretch>
            <a:fillRect/>
          </a:stretch>
        </p:blipFill>
        <p:spPr>
          <a:xfrm>
            <a:off x="152400" y="2006250"/>
            <a:ext cx="8379598"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 Constructor</a:t>
            </a:r>
            <a:endParaRPr/>
          </a:p>
        </p:txBody>
      </p:sp>
      <p:sp>
        <p:nvSpPr>
          <p:cNvPr id="568" name="Google Shape;568;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tidak pernah berubah datanya (immutable data), ada baiknya kita buat Constructor nya dalam bentuk constant</a:t>
            </a:r>
            <a:endParaRPr/>
          </a:p>
          <a:p>
            <a:pPr indent="-311150" lvl="0" marL="457200" rtl="0" algn="l">
              <a:spcBef>
                <a:spcPts val="0"/>
              </a:spcBef>
              <a:spcAft>
                <a:spcPts val="0"/>
              </a:spcAft>
              <a:buSzPts val="1300"/>
              <a:buChar char="●"/>
            </a:pPr>
            <a:r>
              <a:rPr lang="id"/>
              <a:t>Untuk membuat constant constructor kita bisa gunakan kata kunci const</a:t>
            </a:r>
            <a:endParaRPr/>
          </a:p>
          <a:p>
            <a:pPr indent="-311150" lvl="0" marL="457200" rtl="0" algn="l">
              <a:spcBef>
                <a:spcPts val="0"/>
              </a:spcBef>
              <a:spcAft>
                <a:spcPts val="0"/>
              </a:spcAft>
              <a:buSzPts val="1300"/>
              <a:buChar char="●"/>
            </a:pPr>
            <a:r>
              <a:rPr lang="id"/>
              <a:t>Keuntungan saat menggunakan Constant Constructor adalah, ketika kita membuat constant object, secara otomatis object yang sama akan digunakan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Constructor</a:t>
            </a:r>
            <a:endParaRPr/>
          </a:p>
        </p:txBody>
      </p:sp>
      <p:pic>
        <p:nvPicPr>
          <p:cNvPr id="574" name="Google Shape;574;p96"/>
          <p:cNvPicPr preferRelativeResize="0"/>
          <p:nvPr/>
        </p:nvPicPr>
        <p:blipFill>
          <a:blip r:embed="rId3">
            <a:alphaModFix/>
          </a:blip>
          <a:stretch>
            <a:fillRect/>
          </a:stretch>
        </p:blipFill>
        <p:spPr>
          <a:xfrm>
            <a:off x="152400" y="2006250"/>
            <a:ext cx="8839200" cy="2019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Constant Constructor</a:t>
            </a:r>
            <a:endParaRPr/>
          </a:p>
        </p:txBody>
      </p:sp>
      <p:pic>
        <p:nvPicPr>
          <p:cNvPr id="580" name="Google Shape;580;p97"/>
          <p:cNvPicPr preferRelativeResize="0"/>
          <p:nvPr/>
        </p:nvPicPr>
        <p:blipFill>
          <a:blip r:embed="rId3">
            <a:alphaModFix/>
          </a:blip>
          <a:stretch>
            <a:fillRect/>
          </a:stretch>
        </p:blipFill>
        <p:spPr>
          <a:xfrm>
            <a:off x="152400" y="2006250"/>
            <a:ext cx="8839200" cy="207606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Constructor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Constructor</a:t>
            </a:r>
            <a:endParaRPr/>
          </a:p>
        </p:txBody>
      </p:sp>
      <p:sp>
        <p:nvSpPr>
          <p:cNvPr id="591" name="Google Shape;591;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Factory Constructor adalah sebuah fitur dimana kita bisa membuat constructor untuk membuat object baru, namun logika cara pembuatan object barunya bisa kita sesuaikan dengan yang kita inginkan</a:t>
            </a:r>
            <a:endParaRPr/>
          </a:p>
          <a:p>
            <a:pPr indent="-311150" lvl="0" marL="457200" rtl="0" algn="l">
              <a:spcBef>
                <a:spcPts val="0"/>
              </a:spcBef>
              <a:spcAft>
                <a:spcPts val="0"/>
              </a:spcAft>
              <a:buSzPts val="1300"/>
              <a:buChar char="●"/>
            </a:pPr>
            <a:r>
              <a:rPr lang="id"/>
              <a:t>Misal kita ingin mengembalikan object yang sama berkali-kali, kita bisa menggunakan Factory Constructor</a:t>
            </a:r>
            <a:endParaRPr/>
          </a:p>
          <a:p>
            <a:pPr indent="-311150" lvl="0" marL="457200" rtl="0" algn="l">
              <a:spcBef>
                <a:spcPts val="0"/>
              </a:spcBef>
              <a:spcAft>
                <a:spcPts val="0"/>
              </a:spcAft>
              <a:buSzPts val="1300"/>
              <a:buChar char="●"/>
            </a:pPr>
            <a:r>
              <a:rPr lang="id"/>
              <a:t>Untuk membuat Factory Constructor kita bisa menggunakan kata kunci factory sebelum pembuatan Constructor nya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Factory Constructor</a:t>
            </a:r>
            <a:endParaRPr/>
          </a:p>
        </p:txBody>
      </p:sp>
      <p:pic>
        <p:nvPicPr>
          <p:cNvPr id="597" name="Google Shape;597;p100"/>
          <p:cNvPicPr preferRelativeResize="0"/>
          <p:nvPr/>
        </p:nvPicPr>
        <p:blipFill>
          <a:blip r:embed="rId3">
            <a:alphaModFix/>
          </a:blip>
          <a:stretch>
            <a:fillRect/>
          </a:stretch>
        </p:blipFill>
        <p:spPr>
          <a:xfrm>
            <a:off x="152400" y="2006250"/>
            <a:ext cx="8680939"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Factory Constructor</a:t>
            </a:r>
            <a:endParaRPr/>
          </a:p>
        </p:txBody>
      </p:sp>
      <p:pic>
        <p:nvPicPr>
          <p:cNvPr id="603" name="Google Shape;603;p101"/>
          <p:cNvPicPr preferRelativeResize="0"/>
          <p:nvPr/>
        </p:nvPicPr>
        <p:blipFill>
          <a:blip r:embed="rId3">
            <a:alphaModFix/>
          </a:blip>
          <a:stretch>
            <a:fillRect/>
          </a:stretch>
        </p:blipFill>
        <p:spPr>
          <a:xfrm>
            <a:off x="152400" y="2006250"/>
            <a:ext cx="8839202" cy="256494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Cascade Notation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Cascade Notation</a:t>
            </a:r>
            <a:endParaRPr/>
          </a:p>
        </p:txBody>
      </p:sp>
      <p:sp>
        <p:nvSpPr>
          <p:cNvPr id="614" name="Google Shape;614;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Cascade Notation merupakan operator yang bisa kita gunakan untuk memberikan beberapa operasi pada object yang sama</a:t>
            </a:r>
            <a:endParaRPr/>
          </a:p>
          <a:p>
            <a:pPr indent="-311150" lvl="0" marL="457200" rtl="0" algn="l">
              <a:spcBef>
                <a:spcPts val="0"/>
              </a:spcBef>
              <a:spcAft>
                <a:spcPts val="0"/>
              </a:spcAft>
              <a:buSzPts val="1300"/>
              <a:buChar char="●"/>
            </a:pPr>
            <a:r>
              <a:rPr lang="id"/>
              <a:t>Ada dua jenis Cascase Notation, yaitu .. (titik titik), dan ?.. (tanda tanya titik titik)</a:t>
            </a:r>
            <a:endParaRPr/>
          </a:p>
          <a:p>
            <a:pPr indent="-311150" lvl="0" marL="457200" rtl="0" algn="l">
              <a:spcBef>
                <a:spcPts val="0"/>
              </a:spcBef>
              <a:spcAft>
                <a:spcPts val="0"/>
              </a:spcAft>
              <a:buSzPts val="1300"/>
              <a:buChar char="●"/>
            </a:pPr>
            <a:r>
              <a:rPr lang="id"/>
              <a:t>.. digunakan untuk object yang tidak nullable, sedangkan ?.. digunakan untuk object yang nullable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311150" lvl="0" marL="457200" rtl="0" algn="l">
              <a:spcBef>
                <a:spcPts val="0"/>
              </a:spcBef>
              <a:spcAft>
                <a:spcPts val="0"/>
              </a:spcAft>
              <a:buSzPts val="1300"/>
              <a:buChar char="●"/>
            </a:pPr>
            <a:r>
              <a:rPr lang="id"/>
              <a:t>Semua data di Dart adalah Object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Cascade Notation</a:t>
            </a:r>
            <a:endParaRPr/>
          </a:p>
        </p:txBody>
      </p:sp>
      <p:pic>
        <p:nvPicPr>
          <p:cNvPr id="620" name="Google Shape;620;p104"/>
          <p:cNvPicPr preferRelativeResize="0"/>
          <p:nvPr/>
        </p:nvPicPr>
        <p:blipFill>
          <a:blip r:embed="rId3">
            <a:alphaModFix/>
          </a:blip>
          <a:stretch>
            <a:fillRect/>
          </a:stretch>
        </p:blipFill>
        <p:spPr>
          <a:xfrm>
            <a:off x="152400" y="2006250"/>
            <a:ext cx="7240072" cy="29848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Cascade Notation</a:t>
            </a:r>
            <a:endParaRPr/>
          </a:p>
        </p:txBody>
      </p:sp>
      <p:pic>
        <p:nvPicPr>
          <p:cNvPr id="626" name="Google Shape;626;p105"/>
          <p:cNvPicPr preferRelativeResize="0"/>
          <p:nvPr/>
        </p:nvPicPr>
        <p:blipFill>
          <a:blip r:embed="rId3">
            <a:alphaModFix/>
          </a:blip>
          <a:stretch>
            <a:fillRect/>
          </a:stretch>
        </p:blipFill>
        <p:spPr>
          <a:xfrm>
            <a:off x="152400" y="2006250"/>
            <a:ext cx="8839200" cy="227403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Cascade Notation</a:t>
            </a:r>
            <a:endParaRPr/>
          </a:p>
        </p:txBody>
      </p:sp>
      <p:pic>
        <p:nvPicPr>
          <p:cNvPr id="632" name="Google Shape;632;p106"/>
          <p:cNvPicPr preferRelativeResize="0"/>
          <p:nvPr/>
        </p:nvPicPr>
        <p:blipFill>
          <a:blip r:embed="rId3">
            <a:alphaModFix/>
          </a:blip>
          <a:stretch>
            <a:fillRect/>
          </a:stretch>
        </p:blipFill>
        <p:spPr>
          <a:xfrm>
            <a:off x="152400" y="2006250"/>
            <a:ext cx="8296471" cy="2984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643" name="Google Shape;643;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field dan method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49" name="Google Shape;649;p109"/>
          <p:cNvPicPr preferRelativeResize="0"/>
          <p:nvPr/>
        </p:nvPicPr>
        <p:blipFill>
          <a:blip r:embed="rId3">
            <a:alphaModFix/>
          </a:blip>
          <a:stretch>
            <a:fillRect/>
          </a:stretch>
        </p:blipFill>
        <p:spPr>
          <a:xfrm>
            <a:off x="152400" y="2006250"/>
            <a:ext cx="7979187" cy="29848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655" name="Google Shape;655;p110"/>
          <p:cNvPicPr preferRelativeResize="0"/>
          <p:nvPr/>
        </p:nvPicPr>
        <p:blipFill>
          <a:blip r:embed="rId3">
            <a:alphaModFix/>
          </a:blip>
          <a:stretch>
            <a:fillRect/>
          </a:stretch>
        </p:blipFill>
        <p:spPr>
          <a:xfrm>
            <a:off x="152400" y="2006250"/>
            <a:ext cx="8839203" cy="258296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Overriding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Overriding</a:t>
            </a:r>
            <a:endParaRPr/>
          </a:p>
        </p:txBody>
      </p:sp>
      <p:sp>
        <p:nvSpPr>
          <p:cNvPr id="666" name="Google Shape;666;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overriding adalah kemampuan mendeklarasikan ulang method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method yang di class parent tidak bisa diakses lagi</a:t>
            </a:r>
            <a:endParaRPr/>
          </a:p>
          <a:p>
            <a:pPr indent="-311150" lvl="0" marL="457200" rtl="0" algn="l">
              <a:spcBef>
                <a:spcPts val="0"/>
              </a:spcBef>
              <a:spcAft>
                <a:spcPts val="0"/>
              </a:spcAft>
              <a:buSzPts val="1300"/>
              <a:buChar char="●"/>
            </a:pPr>
            <a:r>
              <a:rPr lang="id"/>
              <a:t>Saat melakukan method overriding, kita harus pastikan deklarasi method nya harus sama dengan di parent class nya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672" name="Google Shape;672;p113"/>
          <p:cNvPicPr preferRelativeResize="0"/>
          <p:nvPr/>
        </p:nvPicPr>
        <p:blipFill>
          <a:blip r:embed="rId3">
            <a:alphaModFix/>
          </a:blip>
          <a:stretch>
            <a:fillRect/>
          </a:stretch>
        </p:blipFill>
        <p:spPr>
          <a:xfrm>
            <a:off x="152400" y="2006250"/>
            <a:ext cx="5482491" cy="2984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Overriding</a:t>
            </a:r>
            <a:endParaRPr/>
          </a:p>
        </p:txBody>
      </p:sp>
      <p:pic>
        <p:nvPicPr>
          <p:cNvPr id="678" name="Google Shape;678;p114"/>
          <p:cNvPicPr preferRelativeResize="0"/>
          <p:nvPr/>
        </p:nvPicPr>
        <p:blipFill>
          <a:blip r:embed="rId3">
            <a:alphaModFix/>
          </a:blip>
          <a:stretch>
            <a:fillRect/>
          </a:stretch>
        </p:blipFill>
        <p:spPr>
          <a:xfrm>
            <a:off x="152400" y="2006250"/>
            <a:ext cx="8189630" cy="2984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 Overriding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r>
              <a:rPr lang="id"/>
              <a:t> Overriding</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a:t>
            </a:r>
            <a:r>
              <a:rPr lang="id"/>
              <a:t> overriding adalah kemampuan mendeklarasikan ulang field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field yang di class parent tidak bisa diakses lagi</a:t>
            </a:r>
            <a:endParaRPr/>
          </a:p>
          <a:p>
            <a:pPr indent="-311150" lvl="0" marL="457200" rtl="0" algn="l">
              <a:spcBef>
                <a:spcPts val="0"/>
              </a:spcBef>
              <a:spcAft>
                <a:spcPts val="0"/>
              </a:spcAft>
              <a:buSzPts val="1300"/>
              <a:buChar char="●"/>
            </a:pPr>
            <a:r>
              <a:rPr lang="id"/>
              <a:t>Saat melakukan method overriding, kita harus pastikan deklarasi field nya harus sama dengan di parent class nya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 Overriding</a:t>
            </a:r>
            <a:endParaRPr/>
          </a:p>
        </p:txBody>
      </p:sp>
      <p:pic>
        <p:nvPicPr>
          <p:cNvPr id="695" name="Google Shape;695;p117"/>
          <p:cNvPicPr preferRelativeResize="0"/>
          <p:nvPr/>
        </p:nvPicPr>
        <p:blipFill>
          <a:blip r:embed="rId3">
            <a:alphaModFix/>
          </a:blip>
          <a:stretch>
            <a:fillRect/>
          </a:stretch>
        </p:blipFill>
        <p:spPr>
          <a:xfrm>
            <a:off x="152400" y="2006250"/>
            <a:ext cx="8839198" cy="290107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Field Overriding</a:t>
            </a:r>
            <a:endParaRPr/>
          </a:p>
        </p:txBody>
      </p:sp>
      <p:pic>
        <p:nvPicPr>
          <p:cNvPr id="701" name="Google Shape;701;p118"/>
          <p:cNvPicPr preferRelativeResize="0"/>
          <p:nvPr/>
        </p:nvPicPr>
        <p:blipFill>
          <a:blip r:embed="rId3">
            <a:alphaModFix/>
          </a:blip>
          <a:stretch>
            <a:fillRect/>
          </a:stretch>
        </p:blipFill>
        <p:spPr>
          <a:xfrm>
            <a:off x="152400" y="2006250"/>
            <a:ext cx="8839197" cy="143304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
        <p:nvSpPr>
          <p:cNvPr id="712" name="Google Shape;71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method yang terdapat di class parent yang sudah terlanjur kita override di class child</a:t>
            </a:r>
            <a:endParaRPr/>
          </a:p>
          <a:p>
            <a:pPr indent="-311150" lvl="0" marL="457200" rtl="0" algn="l">
              <a:spcBef>
                <a:spcPts val="0"/>
              </a:spcBef>
              <a:spcAft>
                <a:spcPts val="0"/>
              </a:spcAft>
              <a:buSzPts val="1300"/>
              <a:buChar char="●"/>
            </a:pPr>
            <a:r>
              <a:rPr lang="id"/>
              <a:t>Untuk mengakses method milik class parent, kita bisa menggunakan kata kunci super</a:t>
            </a:r>
            <a:endParaRPr/>
          </a:p>
          <a:p>
            <a:pPr indent="-311150" lvl="0" marL="457200" rtl="0" algn="l">
              <a:spcBef>
                <a:spcPts val="0"/>
              </a:spcBef>
              <a:spcAft>
                <a:spcPts val="0"/>
              </a:spcAft>
              <a:buSzPts val="1300"/>
              <a:buChar char="●"/>
            </a:pPr>
            <a:r>
              <a:rPr lang="id"/>
              <a:t>Sederhananya, super digunakan untuk mengakses class parent</a:t>
            </a:r>
            <a:endParaRPr/>
          </a:p>
          <a:p>
            <a:pPr indent="-311150" lvl="0" marL="457200" rtl="0" algn="l">
              <a:spcBef>
                <a:spcPts val="0"/>
              </a:spcBef>
              <a:spcAft>
                <a:spcPts val="0"/>
              </a:spcAft>
              <a:buSzPts val="1300"/>
              <a:buChar char="●"/>
            </a:pPr>
            <a:r>
              <a:rPr lang="id"/>
              <a:t>Tidak hanya method, field milik parent class pun bisa kita akses menggunakan kata kunci super</a:t>
            </a:r>
            <a:endParaRPr/>
          </a:p>
          <a:p>
            <a:pPr indent="0" lvl="0" marL="0" rtl="0" algn="l">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Keyword</a:t>
            </a:r>
            <a:endParaRPr/>
          </a:p>
        </p:txBody>
      </p:sp>
      <p:pic>
        <p:nvPicPr>
          <p:cNvPr id="718" name="Google Shape;718;p121"/>
          <p:cNvPicPr preferRelativeResize="0"/>
          <p:nvPr/>
        </p:nvPicPr>
        <p:blipFill>
          <a:blip r:embed="rId3">
            <a:alphaModFix/>
          </a:blip>
          <a:stretch>
            <a:fillRect/>
          </a:stretch>
        </p:blipFill>
        <p:spPr>
          <a:xfrm>
            <a:off x="152400" y="2006250"/>
            <a:ext cx="4629150" cy="2419350"/>
          </a:xfrm>
          <a:prstGeom prst="rect">
            <a:avLst/>
          </a:prstGeom>
          <a:noFill/>
          <a:ln>
            <a:noFill/>
          </a:ln>
        </p:spPr>
      </p:pic>
      <p:pic>
        <p:nvPicPr>
          <p:cNvPr id="719" name="Google Shape;719;p121"/>
          <p:cNvPicPr preferRelativeResize="0"/>
          <p:nvPr/>
        </p:nvPicPr>
        <p:blipFill>
          <a:blip r:embed="rId4">
            <a:alphaModFix/>
          </a:blip>
          <a:stretch>
            <a:fillRect/>
          </a:stretch>
        </p:blipFill>
        <p:spPr>
          <a:xfrm>
            <a:off x="4933950" y="2006250"/>
            <a:ext cx="4057651" cy="28430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Super Keyword</a:t>
            </a:r>
            <a:endParaRPr/>
          </a:p>
        </p:txBody>
      </p:sp>
      <p:pic>
        <p:nvPicPr>
          <p:cNvPr id="725" name="Google Shape;725;p122"/>
          <p:cNvPicPr preferRelativeResize="0"/>
          <p:nvPr/>
        </p:nvPicPr>
        <p:blipFill>
          <a:blip r:embed="rId3">
            <a:alphaModFix/>
          </a:blip>
          <a:stretch>
            <a:fillRect/>
          </a:stretch>
        </p:blipFill>
        <p:spPr>
          <a:xfrm>
            <a:off x="152400" y="2006250"/>
            <a:ext cx="8839201" cy="19840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